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3" r:id="rId7"/>
    <p:sldId id="260" r:id="rId8"/>
    <p:sldId id="261" r:id="rId9"/>
    <p:sldId id="262" r:id="rId10"/>
    <p:sldId id="265" r:id="rId11"/>
    <p:sldId id="266" r:id="rId1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194" y="2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303386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116503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213936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274537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159957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335251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40793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70668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101217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172758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0C63E-2D09-4CED-B1A8-236CAC3E1B5E}" type="datetimeFigureOut">
              <a:rPr lang="lt-LT" smtClean="0"/>
              <a:pPr/>
              <a:t>2016.09.18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174080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47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0C63E-2D09-4CED-B1A8-236CAC3E1B5E}" type="datetimeFigureOut">
              <a:rPr lang="lt-LT" smtClean="0"/>
              <a:pPr/>
              <a:t>2016.09.18</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D434F-A640-4D5F-BFA8-4AECB8032ADE}" type="slidenum">
              <a:rPr lang="lt-LT" smtClean="0"/>
              <a:pPr/>
              <a:t>‹#›</a:t>
            </a:fld>
            <a:endParaRPr lang="lt-LT"/>
          </a:p>
        </p:txBody>
      </p:sp>
    </p:spTree>
    <p:extLst>
      <p:ext uri="{BB962C8B-B14F-4D97-AF65-F5344CB8AC3E}">
        <p14:creationId xmlns:p14="http://schemas.microsoft.com/office/powerpoint/2010/main" xmlns="" val="77343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wK7tq7L0N8E"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sjVpqiCvD4w"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800200"/>
          </a:xfrm>
        </p:spPr>
        <p:txBody>
          <a:bodyPr>
            <a:noAutofit/>
          </a:bodyPr>
          <a:lstStyle/>
          <a:p>
            <a:r>
              <a:rPr lang="lt-LT" sz="6000" b="1" dirty="0" smtClean="0"/>
              <a:t>Vienas naudingiausių ir paslaptingiausių skaičių yra</a:t>
            </a:r>
            <a:endParaRPr lang="lt-LT" sz="6000" b="1" dirty="0"/>
          </a:p>
        </p:txBody>
      </p:sp>
      <p:sp>
        <p:nvSpPr>
          <p:cNvPr id="3" name="Subtitle 2"/>
          <p:cNvSpPr>
            <a:spLocks noGrp="1"/>
          </p:cNvSpPr>
          <p:nvPr>
            <p:ph type="subTitle" idx="1"/>
          </p:nvPr>
        </p:nvSpPr>
        <p:spPr/>
        <p:txBody>
          <a:bodyPr>
            <a:noAutofit/>
          </a:bodyPr>
          <a:lstStyle/>
          <a:p>
            <a:r>
              <a:rPr lang="lt-LT" sz="11500" b="1" dirty="0" smtClean="0">
                <a:solidFill>
                  <a:schemeClr val="tx1"/>
                </a:solidFill>
                <a:effectLst>
                  <a:outerShdw blurRad="38100" dist="38100" dir="2700000" algn="tl">
                    <a:srgbClr val="000000">
                      <a:alpha val="43137"/>
                    </a:srgbClr>
                  </a:outerShdw>
                </a:effectLst>
                <a:latin typeface="Bodoni MT Condensed"/>
              </a:rPr>
              <a:t>∏</a:t>
            </a:r>
            <a:endParaRPr lang="lt-LT" sz="115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71086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332656"/>
            <a:ext cx="8196958"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1928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522514"/>
          </a:xfrm>
        </p:spPr>
        <p:txBody>
          <a:bodyPr>
            <a:normAutofit/>
          </a:bodyPr>
          <a:lstStyle/>
          <a:p>
            <a:r>
              <a:rPr lang="lt-LT" dirty="0" smtClean="0"/>
              <a:t>Ar žinote, kad kovo 19 dieną – pyragų diena. </a:t>
            </a:r>
            <a:br>
              <a:rPr lang="lt-LT" dirty="0" smtClean="0"/>
            </a:br>
            <a:r>
              <a:rPr lang="lt-LT" dirty="0" smtClean="0"/>
              <a:t>Hmm kas čia panašaus???</a:t>
            </a:r>
            <a:endParaRPr lang="en-GB" dirty="0"/>
          </a:p>
        </p:txBody>
      </p:sp>
    </p:spTree>
    <p:extLst>
      <p:ext uri="{BB962C8B-B14F-4D97-AF65-F5344CB8AC3E}">
        <p14:creationId xmlns:p14="http://schemas.microsoft.com/office/powerpoint/2010/main" xmlns="" val="415156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58618"/>
          </a:xfrm>
        </p:spPr>
        <p:txBody>
          <a:bodyPr>
            <a:normAutofit/>
          </a:bodyPr>
          <a:lstStyle/>
          <a:p>
            <a:pPr algn="l"/>
            <a:r>
              <a:rPr lang="lt-LT" sz="2400" dirty="0" smtClean="0"/>
              <a:t>   </a:t>
            </a:r>
            <a:br>
              <a:rPr lang="lt-LT" sz="2400" dirty="0" smtClean="0"/>
            </a:br>
            <a:r>
              <a:rPr lang="lt-LT" sz="2400" dirty="0"/>
              <a:t> </a:t>
            </a:r>
            <a:r>
              <a:rPr lang="lt-LT" sz="2400" dirty="0" smtClean="0"/>
              <a:t>    Kovo 14 dieną matematikai ir jų draugai švenčia tarptautinę skaičiaus pi dieną. Šia proga matematikus ir matematikes dera vaišinti vaisiniais pyragais ir vaišintis patiems, linksmai aptarinėjant matematikos svarbą mūsų kasdieniame gyvenime ir civilizacijos raidoje.</a:t>
            </a:r>
            <a:br>
              <a:rPr lang="lt-LT" sz="2400" dirty="0" smtClean="0"/>
            </a:br>
            <a:r>
              <a:rPr lang="lt-LT" sz="2400" dirty="0"/>
              <a:t/>
            </a:r>
            <a:br>
              <a:rPr lang="lt-LT" sz="2400" dirty="0"/>
            </a:br>
            <a:r>
              <a:rPr lang="lt-LT" sz="2400" dirty="0" smtClean="0"/>
              <a:t> Kodėl pyragais?</a:t>
            </a:r>
            <a:br>
              <a:rPr lang="lt-LT" sz="2400" dirty="0" smtClean="0"/>
            </a:br>
            <a:r>
              <a:rPr lang="lt-LT" sz="2400" dirty="0" smtClean="0"/>
              <a:t> </a:t>
            </a:r>
            <a:br>
              <a:rPr lang="lt-LT" sz="2400" dirty="0" smtClean="0"/>
            </a:br>
            <a:r>
              <a:rPr lang="lt-LT" sz="2400" dirty="0" smtClean="0"/>
              <a:t>- Ogi todėl, kad tai tapo tradicija.</a:t>
            </a:r>
            <a:br>
              <a:rPr lang="lt-LT" sz="2400" dirty="0" smtClean="0"/>
            </a:br>
            <a:r>
              <a:rPr lang="lt-LT" sz="2400" dirty="0"/>
              <a:t>-</a:t>
            </a:r>
            <a:r>
              <a:rPr lang="lt-LT" sz="2000" dirty="0" smtClean="0">
                <a:solidFill>
                  <a:schemeClr val="accent2">
                    <a:lumMod val="75000"/>
                  </a:schemeClr>
                </a:solidFill>
                <a:effectLst>
                  <a:outerShdw blurRad="38100" dist="38100" dir="2700000" algn="tl">
                    <a:srgbClr val="000000">
                      <a:alpha val="43137"/>
                    </a:srgbClr>
                  </a:outerShdw>
                </a:effectLst>
              </a:rPr>
              <a:t>Angliškai kalbantiems pi asocijuojasi su žodžiu „pie" (pyragas) ir geometrine jo forma</a:t>
            </a:r>
            <a:r>
              <a:rPr lang="lt-LT" sz="2000" dirty="0">
                <a:solidFill>
                  <a:schemeClr val="accent2">
                    <a:lumMod val="75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xmlns="" val="135627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6610"/>
          </a:xfrm>
        </p:spPr>
        <p:txBody>
          <a:bodyPr>
            <a:normAutofit/>
          </a:bodyPr>
          <a:lstStyle/>
          <a:p>
            <a:r>
              <a:rPr lang="lt-LT" sz="3100" dirty="0" smtClean="0"/>
              <a:t>IŠ VISŲ skaičių, vartojamų matematikoje, gamtos moksluose, inžinerijoje bei kasdieniame gyvenime, nedaugelis yra susilaukę tokio didelio dėmesio kaip pi (</a:t>
            </a:r>
            <a:r>
              <a:rPr lang="el-GR" sz="3100" dirty="0" smtClean="0"/>
              <a:t>π).</a:t>
            </a:r>
            <a:br>
              <a:rPr lang="el-GR" sz="3100" dirty="0" smtClean="0"/>
            </a:br>
            <a:r>
              <a:rPr lang="el-GR" sz="3100" b="1" dirty="0" smtClean="0">
                <a:effectLst>
                  <a:outerShdw blurRad="38100" dist="38100" dir="2700000" algn="tl">
                    <a:srgbClr val="000000">
                      <a:alpha val="43137"/>
                    </a:srgbClr>
                  </a:outerShdw>
                </a:effectLst>
              </a:rPr>
              <a:t> </a:t>
            </a:r>
            <a:r>
              <a:rPr lang="lt-LT" sz="3100" b="1" dirty="0" smtClean="0">
                <a:effectLst>
                  <a:outerShdw blurRad="38100" dist="38100" dir="2700000" algn="tl">
                    <a:srgbClr val="000000">
                      <a:alpha val="43137"/>
                    </a:srgbClr>
                  </a:outerShdw>
                </a:effectLst>
              </a:rPr>
              <a:t>Pi „pakerėjo tiek didžiuosius mokslininkus, tiek mėgėjus visame pasaulyje“</a:t>
            </a:r>
            <a:r>
              <a:rPr lang="lt-LT" b="1" dirty="0" smtClean="0">
                <a:effectLst>
                  <a:outerShdw blurRad="38100" dist="38100" dir="2700000" algn="tl">
                    <a:srgbClr val="000000">
                      <a:alpha val="43137"/>
                    </a:srgbClr>
                  </a:outerShdw>
                </a:effectLst>
              </a:rPr>
              <a:t/>
            </a:r>
            <a:br>
              <a:rPr lang="lt-LT" b="1" dirty="0" smtClean="0">
                <a:effectLst>
                  <a:outerShdw blurRad="38100" dist="38100" dir="2700000" algn="tl">
                    <a:srgbClr val="000000">
                      <a:alpha val="43137"/>
                    </a:srgbClr>
                  </a:outerShdw>
                </a:effectLst>
              </a:rPr>
            </a:br>
            <a:endParaRPr lang="lt-LT" b="1" dirty="0">
              <a:effectLst>
                <a:outerShdw blurRad="38100" dist="38100" dir="2700000" algn="tl">
                  <a:srgbClr val="000000">
                    <a:alpha val="43137"/>
                  </a:srgbClr>
                </a:outerShdw>
              </a:effectLst>
            </a:endParaRPr>
          </a:p>
        </p:txBody>
      </p:sp>
      <p:pic>
        <p:nvPicPr>
          <p:cNvPr id="3" name="Paveikslėlis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43808" y="4437112"/>
            <a:ext cx="3816424" cy="1743075"/>
          </a:xfrm>
          <a:prstGeom prst="rect">
            <a:avLst/>
          </a:prstGeom>
        </p:spPr>
      </p:pic>
    </p:spTree>
    <p:extLst>
      <p:ext uri="{BB962C8B-B14F-4D97-AF65-F5344CB8AC3E}">
        <p14:creationId xmlns:p14="http://schemas.microsoft.com/office/powerpoint/2010/main" xmlns="" val="3502005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4149080"/>
            <a:ext cx="7200800" cy="2016224"/>
          </a:xfrm>
        </p:spPr>
        <p:txBody>
          <a:bodyPr>
            <a:noAutofit/>
          </a:bodyPr>
          <a:lstStyle/>
          <a:p>
            <a:pPr algn="just"/>
            <a:r>
              <a:rPr lang="lt-LT" sz="3200" b="0" dirty="0" smtClean="0"/>
              <a:t>Pi išreiškiamas apskritimo ilgio ir skersmens santykis. Kad ir kokio dydžio būtų apskritimas, padauginęs jo skersmenį iš pi, gali apskaičiuoti to apskritimo ilgį. </a:t>
            </a:r>
            <a:r>
              <a:rPr lang="lt-LT" sz="3200" dirty="0" smtClean="0"/>
              <a:t>1706 metais anglų matematikas Viljamas Džonsas šiam santykiui nurodyti pirmasis pasirinko graikų kalbos raidę </a:t>
            </a:r>
            <a:r>
              <a:rPr lang="el-GR" sz="3200" dirty="0" smtClean="0"/>
              <a:t>π. </a:t>
            </a:r>
            <a:endParaRPr lang="lt-LT" sz="3200" dirty="0"/>
          </a:p>
        </p:txBody>
      </p:sp>
      <p:sp>
        <p:nvSpPr>
          <p:cNvPr id="5" name="Text Placeholder 4"/>
          <p:cNvSpPr>
            <a:spLocks noGrp="1"/>
          </p:cNvSpPr>
          <p:nvPr>
            <p:ph type="body" sz="half" idx="2"/>
          </p:nvPr>
        </p:nvSpPr>
        <p:spPr/>
        <p:txBody>
          <a:bodyPr/>
          <a:lstStyle/>
          <a:p>
            <a:endParaRPr lang="lt-LT"/>
          </a:p>
        </p:txBody>
      </p:sp>
      <p:pic>
        <p:nvPicPr>
          <p:cNvPr id="2" name="Paveikslėlis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692695"/>
            <a:ext cx="3888432" cy="2018994"/>
          </a:xfrm>
          <a:prstGeom prst="rect">
            <a:avLst/>
          </a:prstGeom>
        </p:spPr>
      </p:pic>
    </p:spTree>
    <p:extLst>
      <p:ext uri="{BB962C8B-B14F-4D97-AF65-F5344CB8AC3E}">
        <p14:creationId xmlns:p14="http://schemas.microsoft.com/office/powerpoint/2010/main" xmlns="" val="811702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80928"/>
            <a:ext cx="6912768" cy="566738"/>
          </a:xfrm>
        </p:spPr>
        <p:txBody>
          <a:bodyPr>
            <a:normAutofit fontScale="90000"/>
          </a:bodyPr>
          <a:lstStyle/>
          <a:p>
            <a:r>
              <a:rPr lang="lt-LT" sz="2700" dirty="0" smtClean="0"/>
              <a:t>Daugeliu atvejų visiškai pakanka pi 3,14159 tikslumu. Tačiau apskaičiuoti visiškai tikslios pi reikšmės neįmanoma. Kodėl? Todėl, kad tai — iracionalus skaičius, kuris negali būti užrašytas kaip paprastoji trupmena. Rašomas kaip dešimtainė trupmena, šis skaičius tęsiasi ir tęsiasi</a:t>
            </a:r>
            <a:r>
              <a:rPr lang="lt-LT" dirty="0" smtClean="0"/>
              <a:t>.</a:t>
            </a:r>
            <a:endParaRPr lang="lt-LT" dirty="0"/>
          </a:p>
        </p:txBody>
      </p:sp>
      <p:pic>
        <p:nvPicPr>
          <p:cNvPr id="6" name="Paveikslėlio vietos rezervavimo ženklas 5"/>
          <p:cNvPicPr>
            <a:picLocks noGrp="1" noChangeAspect="1"/>
          </p:cNvPicPr>
          <p:nvPr>
            <p:ph type="pic" idx="1"/>
          </p:nvPr>
        </p:nvPicPr>
        <p:blipFill>
          <a:blip r:embed="rId2">
            <a:extLst>
              <a:ext uri="{28A0092B-C50C-407E-A947-70E740481C1C}">
                <a14:useLocalDpi xmlns:a14="http://schemas.microsoft.com/office/drawing/2010/main" xmlns="" val="0"/>
              </a:ext>
            </a:extLst>
          </a:blip>
          <a:srcRect t="21962" b="21962"/>
          <a:stretch>
            <a:fillRect/>
          </a:stretch>
        </p:blipFill>
        <p:spPr>
          <a:xfrm>
            <a:off x="1763687" y="3501008"/>
            <a:ext cx="6834711" cy="2555106"/>
          </a:xfrm>
        </p:spPr>
      </p:pic>
      <p:sp>
        <p:nvSpPr>
          <p:cNvPr id="4" name="Text Placeholder 3"/>
          <p:cNvSpPr>
            <a:spLocks noGrp="1"/>
          </p:cNvSpPr>
          <p:nvPr>
            <p:ph type="body" sz="half" idx="2"/>
          </p:nvPr>
        </p:nvSpPr>
        <p:spPr/>
        <p:txBody>
          <a:bodyPr/>
          <a:lstStyle/>
          <a:p>
            <a:endParaRPr lang="lt-LT"/>
          </a:p>
        </p:txBody>
      </p:sp>
    </p:spTree>
    <p:extLst>
      <p:ext uri="{BB962C8B-B14F-4D97-AF65-F5344CB8AC3E}">
        <p14:creationId xmlns:p14="http://schemas.microsoft.com/office/powerpoint/2010/main" xmlns="" val="1468129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25144"/>
            <a:ext cx="8064896" cy="642194"/>
          </a:xfrm>
        </p:spPr>
        <p:txBody>
          <a:bodyPr>
            <a:normAutofit fontScale="90000"/>
          </a:bodyPr>
          <a:lstStyle/>
          <a:p>
            <a:r>
              <a:rPr lang="lt-LT" sz="2200" dirty="0" smtClean="0"/>
              <a:t>Švenčiant tarptautinę skaičiaus pi dieną paprastai neapsieinama be pokštų ir bandymų kitiems pademonstruoti (neretai nesėkmingai) savo loginio protavimo gebėjimus sprendžiant įvairias matematines užduotis. Kai pi pyragas jau bus suvalgytas, galite išbandyti savo jėgas spręsdami loginių galvosūkių rinkinį</a:t>
            </a:r>
            <a:r>
              <a:rPr lang="lt-LT" dirty="0" smtClean="0"/>
              <a:t>.</a:t>
            </a:r>
            <a:endParaRPr lang="lt-LT" dirty="0"/>
          </a:p>
        </p:txBody>
      </p:sp>
      <p:sp>
        <p:nvSpPr>
          <p:cNvPr id="4" name="Text Placeholder 3"/>
          <p:cNvSpPr>
            <a:spLocks noGrp="1"/>
          </p:cNvSpPr>
          <p:nvPr>
            <p:ph type="body" sz="half" idx="2"/>
          </p:nvPr>
        </p:nvSpPr>
        <p:spPr>
          <a:xfrm>
            <a:off x="899592" y="5367338"/>
            <a:ext cx="6379096" cy="804862"/>
          </a:xfrm>
        </p:spPr>
        <p:txBody>
          <a:bodyPr>
            <a:normAutofit/>
          </a:bodyPr>
          <a:lstStyle/>
          <a:p>
            <a:r>
              <a:rPr lang="lt-LT" sz="2000" dirty="0" smtClean="0">
                <a:hlinkClick r:id="rId2"/>
              </a:rPr>
              <a:t>https://www.youtube.com/watch?v=wK7tq7L0N8E</a:t>
            </a:r>
            <a:r>
              <a:rPr lang="lt-LT" sz="2000" dirty="0" smtClean="0"/>
              <a:t> – tiems kas nori pasiklausyti Pi skambesio.</a:t>
            </a:r>
          </a:p>
          <a:p>
            <a:endParaRPr lang="lt-LT" sz="2000" dirty="0"/>
          </a:p>
        </p:txBody>
      </p:sp>
      <p:pic>
        <p:nvPicPr>
          <p:cNvPr id="2050"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xmlns="" val="0"/>
              </a:ext>
            </a:extLst>
          </a:blip>
          <a:srcRect l="5534" r="5534"/>
          <a:stretch>
            <a:fillRect/>
          </a:stretch>
        </p:blipFill>
        <p:spPr bwMode="auto">
          <a:xfrm>
            <a:off x="1792288" y="612775"/>
            <a:ext cx="3643808" cy="27328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6387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820246"/>
          </a:xfrm>
        </p:spPr>
        <p:txBody>
          <a:bodyPr>
            <a:normAutofit fontScale="90000"/>
          </a:bodyPr>
          <a:lstStyle/>
          <a:p>
            <a:pPr algn="just"/>
            <a:r>
              <a:rPr lang="lt-LT" dirty="0" smtClean="0"/>
              <a:t>Kas pirmasis suprato, kad pi yra konstanta, nepriklausoma nuo apskritimo dydžio, nėra žinoma. Tačiau nustatyti tikslią šio paslaptingo skaičiaus reikšmę buvo bandoma nuo seno. Apytikrė babiloniečių pi reikšmė buvo 3 1/8 (3,125), egiptiečių — mažiau tiksli — 3,16. Trečiajame amžiuje p. m. e. graikų matematikas Archimedas galbūt pirmasis pabandė jį apskaičiuoti moksliškai ir gavo skaičių, apytikriai lygų 3,14. Iki 200 m. e. m. jis buvo laikomas lygiu 3,1416.</a:t>
            </a:r>
            <a:endParaRPr lang="lt-LT" dirty="0"/>
          </a:p>
        </p:txBody>
      </p:sp>
      <p:pic>
        <p:nvPicPr>
          <p:cNvPr id="8" name="Paveikslėlio vietos rezervavimo ženklas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68060" y="744543"/>
            <a:ext cx="4818740" cy="4628673"/>
          </a:xfrm>
        </p:spPr>
      </p:pic>
      <p:sp>
        <p:nvSpPr>
          <p:cNvPr id="9" name="Teksto vietos rezervavimo ženklas 8"/>
          <p:cNvSpPr>
            <a:spLocks noGrp="1"/>
          </p:cNvSpPr>
          <p:nvPr>
            <p:ph type="body" sz="half" idx="2"/>
          </p:nvPr>
        </p:nvSpPr>
        <p:spPr>
          <a:xfrm>
            <a:off x="457200" y="2780928"/>
            <a:ext cx="3008313" cy="3345235"/>
          </a:xfrm>
        </p:spPr>
        <p:txBody>
          <a:bodyPr/>
          <a:lstStyle/>
          <a:p>
            <a:endParaRPr lang="en-GB" dirty="0"/>
          </a:p>
        </p:txBody>
      </p:sp>
    </p:spTree>
    <p:extLst>
      <p:ext uri="{BB962C8B-B14F-4D97-AF65-F5344CB8AC3E}">
        <p14:creationId xmlns:p14="http://schemas.microsoft.com/office/powerpoint/2010/main" xmlns="" val="3883106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44824"/>
            <a:ext cx="5486400" cy="566738"/>
          </a:xfrm>
        </p:spPr>
        <p:txBody>
          <a:bodyPr>
            <a:normAutofit fontScale="90000"/>
          </a:bodyPr>
          <a:lstStyle/>
          <a:p>
            <a:r>
              <a:rPr lang="lt-LT" dirty="0" smtClean="0"/>
              <a:t>Šiais laikais galingais kompiuteriais pi reikšmė apskaičiuota milijardų ženklų tikslumu. </a:t>
            </a:r>
          </a:p>
        </p:txBody>
      </p:sp>
      <p:sp>
        <p:nvSpPr>
          <p:cNvPr id="3" name="Picture Placeholder 2"/>
          <p:cNvSpPr>
            <a:spLocks noGrp="1"/>
          </p:cNvSpPr>
          <p:nvPr>
            <p:ph type="pic" idx="1"/>
          </p:nvPr>
        </p:nvSpPr>
        <p:spPr>
          <a:xfrm>
            <a:off x="1763688" y="404664"/>
            <a:ext cx="5486400" cy="432048"/>
          </a:xfrm>
        </p:spPr>
      </p:sp>
      <p:sp>
        <p:nvSpPr>
          <p:cNvPr id="4" name="Text Placeholder 3"/>
          <p:cNvSpPr>
            <a:spLocks noGrp="1"/>
          </p:cNvSpPr>
          <p:nvPr>
            <p:ph type="body" sz="half" idx="2"/>
          </p:nvPr>
        </p:nvSpPr>
        <p:spPr>
          <a:xfrm>
            <a:off x="1547664" y="2924944"/>
            <a:ext cx="6840760" cy="804862"/>
          </a:xfrm>
        </p:spPr>
        <p:txBody>
          <a:bodyPr>
            <a:noAutofit/>
          </a:bodyPr>
          <a:lstStyle/>
          <a:p>
            <a:r>
              <a:rPr lang="lt-LT" sz="2400" dirty="0" smtClean="0"/>
              <a:t>Ir tame skaičiuje jūs galite rasti jūsų gimtadienio datą, jūsų telefono numerį, jūsų tapatybės kortelės numerį, jūsų asmens kodą, jūsų matematikos pažymių, kuriuos gavote šiais mokslo metais eilę, ir jis tęsiasi amžinai...</a:t>
            </a:r>
          </a:p>
          <a:p>
            <a:endParaRPr lang="lt-LT" sz="1800" dirty="0"/>
          </a:p>
          <a:p>
            <a:r>
              <a:rPr lang="lt-LT" sz="1800" dirty="0">
                <a:hlinkClick r:id="rId2"/>
              </a:rPr>
              <a:t>https://</a:t>
            </a:r>
            <a:r>
              <a:rPr lang="lt-LT" sz="1800" dirty="0" smtClean="0">
                <a:hlinkClick r:id="rId2"/>
              </a:rPr>
              <a:t>www.youtube.com/watch?v=sjVpqiCvD4w</a:t>
            </a:r>
            <a:endParaRPr lang="lt-LT" sz="1800" dirty="0" smtClean="0"/>
          </a:p>
          <a:p>
            <a:endParaRPr lang="lt-LT" sz="1800" dirty="0"/>
          </a:p>
        </p:txBody>
      </p:sp>
    </p:spTree>
    <p:extLst>
      <p:ext uri="{BB962C8B-B14F-4D97-AF65-F5344CB8AC3E}">
        <p14:creationId xmlns:p14="http://schemas.microsoft.com/office/powerpoint/2010/main" xmlns="" val="396362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800600"/>
            <a:ext cx="7344816" cy="566738"/>
          </a:xfrm>
        </p:spPr>
        <p:txBody>
          <a:bodyPr>
            <a:normAutofit fontScale="90000"/>
          </a:bodyPr>
          <a:lstStyle/>
          <a:p>
            <a:r>
              <a:rPr lang="lt-LT" dirty="0" smtClean="0"/>
              <a:t> Paminėsime tik kelias mokslo sritis, kur naudojama pi reikšmė, tai fizika, elektros bei elektronikos inžinerija, tikimybių teorija, statybų projektavimas, navigacija. Kaip nėra galo jo skaitmenims, taip, atrodo, yra begalė sričių, kuriose praktiškai pritaikomas naudingas ir paslaptingas pi.</a:t>
            </a:r>
            <a:endParaRPr lang="lt-LT" dirty="0"/>
          </a:p>
        </p:txBody>
      </p:sp>
      <p:pic>
        <p:nvPicPr>
          <p:cNvPr id="5" name="Paveikslėlio vietos rezervavimo ženklas 4"/>
          <p:cNvPicPr>
            <a:picLocks noGrp="1" noChangeAspect="1"/>
          </p:cNvPicPr>
          <p:nvPr>
            <p:ph type="pic" idx="1"/>
          </p:nvPr>
        </p:nvPicPr>
        <p:blipFill>
          <a:blip r:embed="rId2">
            <a:extLst>
              <a:ext uri="{28A0092B-C50C-407E-A947-70E740481C1C}">
                <a14:useLocalDpi xmlns:a14="http://schemas.microsoft.com/office/drawing/2010/main" xmlns="" val="0"/>
              </a:ext>
            </a:extLst>
          </a:blip>
          <a:srcRect t="16244" b="16244"/>
          <a:stretch>
            <a:fillRect/>
          </a:stretch>
        </p:blipFill>
        <p:spPr>
          <a:xfrm>
            <a:off x="1547664" y="764704"/>
            <a:ext cx="6613181" cy="3312368"/>
          </a:xfrm>
        </p:spPr>
      </p:pic>
      <p:sp>
        <p:nvSpPr>
          <p:cNvPr id="4" name="Text Placeholder 3"/>
          <p:cNvSpPr>
            <a:spLocks noGrp="1"/>
          </p:cNvSpPr>
          <p:nvPr>
            <p:ph type="body" sz="half" idx="2"/>
          </p:nvPr>
        </p:nvSpPr>
        <p:spPr/>
        <p:txBody>
          <a:bodyPr/>
          <a:lstStyle/>
          <a:p>
            <a:endParaRPr lang="lt-LT"/>
          </a:p>
        </p:txBody>
      </p:sp>
    </p:spTree>
    <p:extLst>
      <p:ext uri="{BB962C8B-B14F-4D97-AF65-F5344CB8AC3E}">
        <p14:creationId xmlns:p14="http://schemas.microsoft.com/office/powerpoint/2010/main" xmlns="" val="1068700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374</Words>
  <Application>Microsoft Office PowerPoint</Application>
  <PresentationFormat>On-screen Show (4:3)</PresentationFormat>
  <Paragraphs>15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Vienas naudingiausių ir paslaptingiausių skaičių yra</vt:lpstr>
      <vt:lpstr>         Kovo 14 dieną matematikai ir jų draugai švenčia tarptautinę skaičiaus pi dieną. Šia proga matematikus ir matematikes dera vaišinti vaisiniais pyragais ir vaišintis patiems, linksmai aptarinėjant matematikos svarbą mūsų kasdieniame gyvenime ir civilizacijos raidoje.   Kodėl pyragais?   - Ogi todėl, kad tai tapo tradicija. -Angliškai kalbantiems pi asocijuojasi su žodžiu „pie" (pyragas) ir geometrine jo forma;</vt:lpstr>
      <vt:lpstr>IŠ VISŲ skaičių, vartojamų matematikoje, gamtos moksluose, inžinerijoje bei kasdieniame gyvenime, nedaugelis yra susilaukę tokio didelio dėmesio kaip pi (π).  Pi „pakerėjo tiek didžiuosius mokslininkus, tiek mėgėjus visame pasaulyje“ </vt:lpstr>
      <vt:lpstr>Pi išreiškiamas apskritimo ilgio ir skersmens santykis. Kad ir kokio dydžio būtų apskritimas, padauginęs jo skersmenį iš pi, gali apskaičiuoti to apskritimo ilgį. 1706 metais anglų matematikas Viljamas Džonsas šiam santykiui nurodyti pirmasis pasirinko graikų kalbos raidę π. </vt:lpstr>
      <vt:lpstr>Daugeliu atvejų visiškai pakanka pi 3,14159 tikslumu. Tačiau apskaičiuoti visiškai tikslios pi reikšmės neįmanoma. Kodėl? Todėl, kad tai — iracionalus skaičius, kuris negali būti užrašytas kaip paprastoji trupmena. Rašomas kaip dešimtainė trupmena, šis skaičius tęsiasi ir tęsiasi.</vt:lpstr>
      <vt:lpstr>Švenčiant tarptautinę skaičiaus pi dieną paprastai neapsieinama be pokštų ir bandymų kitiems pademonstruoti (neretai nesėkmingai) savo loginio protavimo gebėjimus sprendžiant įvairias matematines užduotis. Kai pi pyragas jau bus suvalgytas, galite išbandyti savo jėgas spręsdami loginių galvosūkių rinkinį.</vt:lpstr>
      <vt:lpstr>Kas pirmasis suprato, kad pi yra konstanta, nepriklausoma nuo apskritimo dydžio, nėra žinoma. Tačiau nustatyti tikslią šio paslaptingo skaičiaus reikšmę buvo bandoma nuo seno. Apytikrė babiloniečių pi reikšmė buvo 3 1/8 (3,125), egiptiečių — mažiau tiksli — 3,16. Trečiajame amžiuje p. m. e. graikų matematikas Archimedas galbūt pirmasis pabandė jį apskaičiuoti moksliškai ir gavo skaičių, apytikriai lygų 3,14. Iki 200 m. e. m. jis buvo laikomas lygiu 3,1416.</vt:lpstr>
      <vt:lpstr>Šiais laikais galingais kompiuteriais pi reikšmė apskaičiuota milijardų ženklų tikslumu. </vt:lpstr>
      <vt:lpstr> Paminėsime tik kelias mokslo sritis, kur naudojama pi reikšmė, tai fizika, elektros bei elektronikos inžinerija, tikimybių teorija, statybų projektavimas, navigacija. Kaip nėra galo jo skaitmenims, taip, atrodo, yra begalė sričių, kuriose praktiškai pritaikomas naudingas ir paslaptingas pi.</vt:lpstr>
      <vt:lpstr>Slide 10</vt:lpstr>
      <vt:lpstr>Ar žinote, kad kovo 19 dieną – pyragų diena.  Hmm kas čia panašaus???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Vienas naudingiausių ir paslaptingiausių skaičių</dc:title>
  <dc:creator>mokinys</dc:creator>
  <cp:lastModifiedBy>User</cp:lastModifiedBy>
  <cp:revision>7</cp:revision>
  <dcterms:created xsi:type="dcterms:W3CDTF">2016-03-10T12:00:30Z</dcterms:created>
  <dcterms:modified xsi:type="dcterms:W3CDTF">2016-09-18T16:21:34Z</dcterms:modified>
</cp:coreProperties>
</file>