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73"/>
  </p:notesMasterIdLst>
  <p:sldIdLst>
    <p:sldId id="256" r:id="rId3"/>
    <p:sldId id="317" r:id="rId4"/>
    <p:sldId id="318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26" r:id="rId13"/>
    <p:sldId id="327" r:id="rId14"/>
    <p:sldId id="328" r:id="rId15"/>
    <p:sldId id="329" r:id="rId16"/>
    <p:sldId id="330" r:id="rId17"/>
    <p:sldId id="331" r:id="rId18"/>
    <p:sldId id="332" r:id="rId19"/>
    <p:sldId id="333" r:id="rId20"/>
    <p:sldId id="334" r:id="rId21"/>
    <p:sldId id="335" r:id="rId22"/>
    <p:sldId id="336" r:id="rId23"/>
    <p:sldId id="337" r:id="rId24"/>
    <p:sldId id="350" r:id="rId25"/>
    <p:sldId id="294" r:id="rId26"/>
    <p:sldId id="280" r:id="rId27"/>
    <p:sldId id="276" r:id="rId28"/>
    <p:sldId id="278" r:id="rId29"/>
    <p:sldId id="284" r:id="rId30"/>
    <p:sldId id="279" r:id="rId31"/>
    <p:sldId id="291" r:id="rId32"/>
    <p:sldId id="281" r:id="rId33"/>
    <p:sldId id="282" r:id="rId34"/>
    <p:sldId id="288" r:id="rId35"/>
    <p:sldId id="290" r:id="rId36"/>
    <p:sldId id="257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  <p:sldId id="312" r:id="rId55"/>
    <p:sldId id="313" r:id="rId56"/>
    <p:sldId id="314" r:id="rId57"/>
    <p:sldId id="315" r:id="rId58"/>
    <p:sldId id="316" r:id="rId59"/>
    <p:sldId id="338" r:id="rId60"/>
    <p:sldId id="339" r:id="rId61"/>
    <p:sldId id="340" r:id="rId62"/>
    <p:sldId id="341" r:id="rId63"/>
    <p:sldId id="342" r:id="rId64"/>
    <p:sldId id="343" r:id="rId65"/>
    <p:sldId id="344" r:id="rId66"/>
    <p:sldId id="345" r:id="rId67"/>
    <p:sldId id="346" r:id="rId68"/>
    <p:sldId id="347" r:id="rId69"/>
    <p:sldId id="348" r:id="rId70"/>
    <p:sldId id="349" r:id="rId71"/>
    <p:sldId id="351" r:id="rId7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828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theme" Target="theme/theme1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5576C7AC-035C-431B-BB0C-79900D7F4D68}" type="datetimeFigureOut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EC4D2276-9108-4CC6-B555-5441CE9D999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AABF5A9-6773-49C5-8E2F-C4798DF2A4A3}" type="slidenum">
              <a:rPr lang="en-GB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GB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970C7-B17B-474C-90DC-D313937ACBA6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1F848-C1EA-4A4D-8897-2B53A22F294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3903A-5D1D-4F02-B3C8-70CA1876C366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6A4FC-8DA5-40D5-B310-0AD2962D7A6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66E51-F174-4366-892E-E599B0B4A7C8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3FB99-9342-4D37-AE50-983ED0025AD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D9AE9-9EE7-45D3-B389-127A5E9739E3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517D1-B750-4525-A53B-9E410A8BB48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25A82CC-8ADE-4486-B30E-6FBC12A1E9D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00CA630-2C94-47F4-A4D1-DD6D0754E5D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75195-5F15-46B3-BF2B-1E5E38CB5787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7E38F-6408-468B-8A18-06C20E6FFF9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24A7D-AA3B-48F6-8648-779CE781023E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80ED2-16CB-4423-8161-FBE4530511E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2768E-DB78-4D26-A43F-7A3F3B1F8857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D6E11-AB69-46D3-AB83-5CE22FC35D9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2337D-7408-4EC3-8455-B7D00A955EB8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5D7EF-4B74-4DEA-A2F9-08E53B6F9E0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B8026-2AEA-4605-9EE0-4BBBCB59CC6B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25120-D120-4B19-8447-ED26D727890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7EC8E-C221-4203-873F-FA72DE8DEF15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FD5A1-EAD5-46F4-97ED-B618528A00E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E9690-2F34-4FE9-BC70-579145E7B083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A80A4-BAC9-449F-8847-2DBA8FA7CF2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1DEDB-7F85-4DA3-AD1C-80B44A000F73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301ED-6940-48B1-AAB7-A7B01AF3344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1265E-C718-48F2-A41D-59A33A7F0316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E8F6F-CCA8-42D6-83DA-A1B271F0222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9BCFA-F155-444B-AD66-ED47386259BB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BADCE-78D2-4179-813C-D4D9461341D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B5A26-5A2C-4E13-889F-77D393A654E9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F5D52-5E8A-4DDC-B7C4-DB50348E2E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9E86D-355C-4411-9982-48ABECF48F9C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9D574-BD62-46FD-BB71-0B92C03D527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7F28B-10B3-4D5D-900A-0963C719C0FB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E0A32-110F-4123-B3BB-4B5375EBECB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1C560-095D-45EC-8D35-9E937154F347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32282-AF0A-45EB-8952-98E3E507836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1E79D-39F6-4587-9D9E-24F5E5A6270B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BB931-B11E-4BE0-A7DF-A0EEC873E12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5964C-1D10-4EE2-9A6B-223DDF41F197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AFA9D-F6A7-45B7-8DBF-27BB9C22839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580B4-52C4-412A-A134-8AC2627917EC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2B5C9-2F76-492C-BEAD-D8D162860DA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C1091-AC5C-4D47-9935-645D323B79FE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4BB4B-2A46-4568-AA81-43E4926FD8C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F613E-C01E-41EF-B8AF-4AFCF1223D14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74926-5C8E-4FFE-965D-66C1E3B04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088AD7D8-1D72-4CD9-B592-89AECC7E5242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72DB5F7F-5C41-44E8-87D3-BB1F32921D0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85" r:id="rId13"/>
    <p:sldLayoutId id="2147483686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251D8BD6-4A40-430B-964F-2D490E22AB4D}" type="datetime1">
              <a:rPr lang="en-US"/>
              <a:pPr>
                <a:defRPr/>
              </a:pPr>
              <a:t>5/5/2016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Lancashire County Council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6A63BB66-9BAD-4D65-B9F0-9430650C99F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4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3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3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4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3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72400" cy="4000528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75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Какво знаете </a:t>
            </a:r>
            <a:br>
              <a:rPr lang="bg-BG" sz="75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bg-BG" sz="75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за Европа</a:t>
            </a:r>
            <a:r>
              <a:rPr lang="en-GB" sz="75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?</a:t>
            </a:r>
            <a:r>
              <a:rPr lang="bg-BG" sz="7200" b="1" dirty="0" smtClean="0">
                <a:solidFill>
                  <a:srgbClr val="FFFF00"/>
                </a:solidFill>
                <a:latin typeface="Arial Black" pitchFamily="34" charset="0"/>
              </a:rPr>
              <a:t/>
            </a:r>
            <a:br>
              <a:rPr lang="bg-BG" sz="7200" b="1" dirty="0" smtClean="0">
                <a:solidFill>
                  <a:srgbClr val="FFFF00"/>
                </a:solidFill>
                <a:latin typeface="Arial Black" pitchFamily="34" charset="0"/>
              </a:rPr>
            </a:br>
            <a:r>
              <a:rPr lang="bg-BG" sz="6000" b="1" dirty="0" smtClean="0">
                <a:solidFill>
                  <a:srgbClr val="FFFF00"/>
                </a:solidFill>
                <a:latin typeface="Arial Black" pitchFamily="34" charset="0"/>
              </a:rPr>
              <a:t>/Викторина/</a:t>
            </a:r>
            <a:endParaRPr lang="en-GB" sz="60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313" y="5000625"/>
            <a:ext cx="6400800" cy="1185863"/>
          </a:xfrm>
          <a:ln w="7620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bg-BG" b="1" dirty="0" smtClean="0">
                <a:solidFill>
                  <a:srgbClr val="FFFF00"/>
                </a:solidFill>
                <a:latin typeface="Arial Black" pitchFamily="34" charset="0"/>
              </a:rPr>
              <a:t>Ден на Европа</a:t>
            </a:r>
            <a:endParaRPr lang="en-GB" b="1" dirty="0" smtClean="0">
              <a:solidFill>
                <a:srgbClr val="FFFF00"/>
              </a:solidFill>
              <a:latin typeface="Arial Black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bg-BG" b="1" dirty="0" smtClean="0">
                <a:solidFill>
                  <a:srgbClr val="FFFF00"/>
                </a:solidFill>
                <a:latin typeface="Arial Black" pitchFamily="34" charset="0"/>
              </a:rPr>
              <a:t>9 май</a:t>
            </a:r>
            <a:endParaRPr lang="en-GB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8B4193-F501-42DA-9426-EFFB379F22BD}" type="slidenum">
              <a:rPr lang="en-GB"/>
              <a:pPr>
                <a:defRPr/>
              </a:pPr>
              <a:t>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 sz="2800" dirty="0" smtClean="0">
                <a:solidFill>
                  <a:srgbClr val="FFFF00"/>
                </a:solidFill>
                <a:latin typeface="Arial Black" pitchFamily="34" charset="0"/>
              </a:rPr>
              <a:t>2016</a:t>
            </a:r>
            <a:endParaRPr lang="en-GB" sz="28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pPr algn="ctr">
              <a:buFontTx/>
              <a:buNone/>
            </a:pPr>
            <a:r>
              <a:rPr lang="bg-BG" sz="8800" dirty="0" smtClean="0">
                <a:solidFill>
                  <a:srgbClr val="FFFF00"/>
                </a:solidFill>
                <a:latin typeface="Arial Black" pitchFamily="34" charset="0"/>
              </a:rPr>
              <a:t>а</a:t>
            </a:r>
            <a:r>
              <a:rPr lang="en-GB" sz="88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8800" dirty="0" smtClean="0">
                <a:solidFill>
                  <a:srgbClr val="FFFF00"/>
                </a:solidFill>
                <a:latin typeface="Arial Black" pitchFamily="34" charset="0"/>
              </a:rPr>
              <a:t>Брюксел</a:t>
            </a:r>
            <a:endParaRPr lang="en-GB" sz="88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1480"/>
            <a:ext cx="8229600" cy="2071702"/>
          </a:xfrm>
        </p:spPr>
        <p:txBody>
          <a:bodyPr/>
          <a:lstStyle/>
          <a:p>
            <a:r>
              <a:rPr lang="bg-BG" sz="6000" dirty="0" smtClean="0">
                <a:solidFill>
                  <a:srgbClr val="FFFF00"/>
                </a:solidFill>
                <a:latin typeface="Arial Black" pitchFamily="34" charset="0"/>
              </a:rPr>
              <a:t>Коя с столицата на Швеция</a:t>
            </a:r>
            <a:r>
              <a:rPr lang="en-GB" sz="6000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60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2714620"/>
            <a:ext cx="8858280" cy="3411543"/>
          </a:xfrm>
        </p:spPr>
        <p:txBody>
          <a:bodyPr/>
          <a:lstStyle/>
          <a:p>
            <a:endParaRPr lang="en-GB" sz="5400" dirty="0">
              <a:solidFill>
                <a:srgbClr val="FFCC00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bg-BG" sz="4400" dirty="0" smtClean="0">
                <a:solidFill>
                  <a:srgbClr val="FFFF00"/>
                </a:solidFill>
                <a:latin typeface="Arial Black" pitchFamily="34" charset="0"/>
              </a:rPr>
              <a:t>а</a:t>
            </a:r>
            <a:r>
              <a:rPr lang="en-GB" sz="44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4400" dirty="0" smtClean="0">
                <a:solidFill>
                  <a:srgbClr val="FFFF00"/>
                </a:solidFill>
                <a:latin typeface="Arial Black" pitchFamily="34" charset="0"/>
              </a:rPr>
              <a:t>Копенхаген  б</a:t>
            </a:r>
            <a:r>
              <a:rPr lang="en-GB" sz="44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4400" dirty="0" smtClean="0">
                <a:solidFill>
                  <a:srgbClr val="FFFF00"/>
                </a:solidFill>
                <a:latin typeface="Arial Black" pitchFamily="34" charset="0"/>
              </a:rPr>
              <a:t>Малмьо</a:t>
            </a:r>
            <a:endParaRPr lang="en-GB" sz="4400" dirty="0">
              <a:solidFill>
                <a:srgbClr val="FFFF00"/>
              </a:solidFill>
              <a:latin typeface="Arial Black" pitchFamily="34" charset="0"/>
            </a:endParaRPr>
          </a:p>
          <a:p>
            <a:pPr>
              <a:buFontTx/>
              <a:buNone/>
            </a:pPr>
            <a:endParaRPr lang="en-GB" sz="4400" dirty="0">
              <a:solidFill>
                <a:srgbClr val="FFFF00"/>
              </a:solidFill>
              <a:latin typeface="Arial Black" pitchFamily="34" charset="0"/>
            </a:endParaRPr>
          </a:p>
          <a:p>
            <a:pPr>
              <a:buFontTx/>
              <a:buNone/>
            </a:pPr>
            <a:r>
              <a:rPr lang="bg-BG" sz="4400" dirty="0" smtClean="0">
                <a:solidFill>
                  <a:srgbClr val="FFFF00"/>
                </a:solidFill>
                <a:latin typeface="Arial Black" pitchFamily="34" charset="0"/>
              </a:rPr>
              <a:t>в</a:t>
            </a:r>
            <a:r>
              <a:rPr lang="en-GB" sz="44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4400" dirty="0" smtClean="0">
                <a:solidFill>
                  <a:srgbClr val="FFFF00"/>
                </a:solidFill>
                <a:latin typeface="Arial Black" pitchFamily="34" charset="0"/>
              </a:rPr>
              <a:t>Стокхолм   г</a:t>
            </a:r>
            <a:r>
              <a:rPr lang="en-GB" sz="44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4400" dirty="0" smtClean="0">
                <a:solidFill>
                  <a:srgbClr val="FFFF00"/>
                </a:solidFill>
                <a:latin typeface="Arial Black" pitchFamily="34" charset="0"/>
              </a:rPr>
              <a:t>Хелзинки</a:t>
            </a:r>
            <a:endParaRPr lang="en-GB" sz="44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pPr algn="ctr">
              <a:buFontTx/>
              <a:buNone/>
            </a:pPr>
            <a:r>
              <a:rPr lang="bg-BG" sz="8800" dirty="0" smtClean="0">
                <a:solidFill>
                  <a:srgbClr val="FFFF00"/>
                </a:solidFill>
                <a:latin typeface="Arial Black" pitchFamily="34" charset="0"/>
              </a:rPr>
              <a:t>в</a:t>
            </a:r>
            <a:r>
              <a:rPr lang="en-GB" sz="88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8800" dirty="0" smtClean="0">
                <a:solidFill>
                  <a:srgbClr val="FFFF00"/>
                </a:solidFill>
                <a:latin typeface="Arial Black" pitchFamily="34" charset="0"/>
              </a:rPr>
              <a:t>Стокхолм</a:t>
            </a:r>
            <a:endParaRPr lang="en-GB" sz="88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00042"/>
            <a:ext cx="9144000" cy="1857388"/>
          </a:xfrm>
        </p:spPr>
        <p:txBody>
          <a:bodyPr/>
          <a:lstStyle/>
          <a:p>
            <a:r>
              <a:rPr lang="bg-BG" sz="6000" dirty="0" smtClean="0">
                <a:solidFill>
                  <a:srgbClr val="FFFF00"/>
                </a:solidFill>
                <a:latin typeface="Arial Black" pitchFamily="34" charset="0"/>
              </a:rPr>
              <a:t>Коя е столицата </a:t>
            </a:r>
            <a:r>
              <a:rPr lang="bg-BG" sz="6000" dirty="0" smtClean="0">
                <a:solidFill>
                  <a:srgbClr val="FFFF00"/>
                </a:solidFill>
                <a:latin typeface="Arial Black" pitchFamily="34" charset="0"/>
              </a:rPr>
              <a:t>на </a:t>
            </a:r>
            <a:br>
              <a:rPr lang="bg-BG" sz="6000" dirty="0" smtClean="0">
                <a:solidFill>
                  <a:srgbClr val="FFFF00"/>
                </a:solidFill>
                <a:latin typeface="Arial Black" pitchFamily="34" charset="0"/>
              </a:rPr>
            </a:br>
            <a:r>
              <a:rPr lang="bg-BG" sz="6000" dirty="0" smtClean="0">
                <a:solidFill>
                  <a:srgbClr val="FFFF00"/>
                </a:solidFill>
                <a:latin typeface="Arial Black" pitchFamily="34" charset="0"/>
              </a:rPr>
              <a:t>Финландия</a:t>
            </a:r>
            <a:r>
              <a:rPr lang="en-GB" sz="6000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60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00306"/>
            <a:ext cx="8229600" cy="3625857"/>
          </a:xfrm>
        </p:spPr>
        <p:txBody>
          <a:bodyPr/>
          <a:lstStyle/>
          <a:p>
            <a:endParaRPr lang="en-GB" sz="5400" dirty="0">
              <a:solidFill>
                <a:srgbClr val="FFCC00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а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Осло</a:t>
            </a:r>
            <a:r>
              <a:rPr lang="en-GB" sz="5000" dirty="0">
                <a:solidFill>
                  <a:srgbClr val="FFFF00"/>
                </a:solidFill>
                <a:latin typeface="Arial Black" pitchFamily="34" charset="0"/>
              </a:rPr>
              <a:t>	     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б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Тампере</a:t>
            </a: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  <a:p>
            <a:pPr>
              <a:buFontTx/>
              <a:buNone/>
            </a:pP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  <a:p>
            <a:pPr>
              <a:buFontTx/>
              <a:buNone/>
            </a:pP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в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Рига    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г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Хелзинки</a:t>
            </a: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pPr algn="ctr">
              <a:buFontTx/>
              <a:buNone/>
            </a:pPr>
            <a:r>
              <a:rPr lang="bg-BG" sz="8800" dirty="0" smtClean="0">
                <a:solidFill>
                  <a:srgbClr val="FFFF00"/>
                </a:solidFill>
                <a:latin typeface="Arial Black" pitchFamily="34" charset="0"/>
              </a:rPr>
              <a:t>г</a:t>
            </a:r>
            <a:r>
              <a:rPr lang="en-GB" sz="88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8800" dirty="0" smtClean="0">
                <a:solidFill>
                  <a:srgbClr val="FFFF00"/>
                </a:solidFill>
                <a:latin typeface="Arial Black" pitchFamily="34" charset="0"/>
              </a:rPr>
              <a:t>Хелзинки</a:t>
            </a:r>
            <a:endParaRPr lang="en-GB" sz="88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8604"/>
            <a:ext cx="8229600" cy="2000264"/>
          </a:xfrm>
        </p:spPr>
        <p:txBody>
          <a:bodyPr/>
          <a:lstStyle/>
          <a:p>
            <a:r>
              <a:rPr lang="bg-BG" sz="6000" dirty="0" smtClean="0">
                <a:solidFill>
                  <a:srgbClr val="FFFF00"/>
                </a:solidFill>
                <a:latin typeface="Arial Black" pitchFamily="34" charset="0"/>
              </a:rPr>
              <a:t>Коя е столицата на Швейцария</a:t>
            </a:r>
            <a:r>
              <a:rPr lang="en-GB" sz="6000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60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00306"/>
            <a:ext cx="8229600" cy="3625857"/>
          </a:xfrm>
        </p:spPr>
        <p:txBody>
          <a:bodyPr/>
          <a:lstStyle/>
          <a:p>
            <a:endParaRPr lang="en-GB" sz="5400" dirty="0">
              <a:solidFill>
                <a:srgbClr val="FFCC00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а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Женева     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б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Берн</a:t>
            </a: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  <a:p>
            <a:pPr>
              <a:buFontTx/>
              <a:buNone/>
            </a:pP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  <a:p>
            <a:pPr>
              <a:buFontTx/>
              <a:buNone/>
            </a:pP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в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Цюрих        г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Хага</a:t>
            </a: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pPr algn="ctr">
              <a:buFontTx/>
              <a:buNone/>
            </a:pPr>
            <a:r>
              <a:rPr lang="bg-BG" sz="8800" dirty="0" smtClean="0">
                <a:solidFill>
                  <a:srgbClr val="FFFF00"/>
                </a:solidFill>
                <a:latin typeface="Arial Black" pitchFamily="34" charset="0"/>
              </a:rPr>
              <a:t>б</a:t>
            </a:r>
            <a:r>
              <a:rPr lang="en-GB" sz="88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8800" dirty="0" smtClean="0">
                <a:solidFill>
                  <a:srgbClr val="FFFF00"/>
                </a:solidFill>
                <a:latin typeface="Arial Black" pitchFamily="34" charset="0"/>
              </a:rPr>
              <a:t>Берн</a:t>
            </a:r>
            <a:endParaRPr lang="en-GB" sz="88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2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52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225668"/>
          </a:xfrm>
        </p:spPr>
        <p:txBody>
          <a:bodyPr/>
          <a:lstStyle/>
          <a:p>
            <a:r>
              <a:rPr lang="bg-BG" sz="6000" dirty="0" smtClean="0">
                <a:solidFill>
                  <a:srgbClr val="FFFF00"/>
                </a:solidFill>
                <a:latin typeface="Arial Black" pitchFamily="34" charset="0"/>
              </a:rPr>
              <a:t>Коя е столицата на Полша</a:t>
            </a:r>
            <a:r>
              <a:rPr lang="en-GB" sz="6000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60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2357430"/>
            <a:ext cx="8572560" cy="3768733"/>
          </a:xfrm>
        </p:spPr>
        <p:txBody>
          <a:bodyPr/>
          <a:lstStyle/>
          <a:p>
            <a:endParaRPr lang="en-GB" sz="5400" dirty="0">
              <a:solidFill>
                <a:srgbClr val="FFCC00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а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Познан</a:t>
            </a:r>
            <a:r>
              <a:rPr lang="en-GB" sz="5000" dirty="0">
                <a:solidFill>
                  <a:srgbClr val="FFFF00"/>
                </a:solidFill>
                <a:latin typeface="Arial Black" pitchFamily="34" charset="0"/>
              </a:rPr>
              <a:t>	  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б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Варшава</a:t>
            </a: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  <a:p>
            <a:pPr>
              <a:buFontTx/>
              <a:buNone/>
            </a:pP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  <a:p>
            <a:pPr>
              <a:buFontTx/>
              <a:buNone/>
            </a:pP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в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Прага        г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Краков</a:t>
            </a: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pPr algn="ctr">
              <a:buFontTx/>
              <a:buNone/>
            </a:pPr>
            <a:r>
              <a:rPr lang="bg-BG" sz="8800" dirty="0" smtClean="0">
                <a:solidFill>
                  <a:srgbClr val="FFFF00"/>
                </a:solidFill>
                <a:latin typeface="Arial Black" pitchFamily="34" charset="0"/>
              </a:rPr>
              <a:t>б</a:t>
            </a:r>
            <a:r>
              <a:rPr lang="en-GB" sz="88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8800" dirty="0" smtClean="0">
                <a:solidFill>
                  <a:srgbClr val="FFFF00"/>
                </a:solidFill>
                <a:latin typeface="Arial Black" pitchFamily="34" charset="0"/>
              </a:rPr>
              <a:t>Варшава</a:t>
            </a:r>
            <a:endParaRPr lang="en-GB" sz="88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1480"/>
            <a:ext cx="8229600" cy="1785950"/>
          </a:xfrm>
        </p:spPr>
        <p:txBody>
          <a:bodyPr/>
          <a:lstStyle/>
          <a:p>
            <a:r>
              <a:rPr lang="bg-BG" sz="6000" dirty="0" smtClean="0">
                <a:solidFill>
                  <a:srgbClr val="FFFF00"/>
                </a:solidFill>
                <a:latin typeface="Arial Black" pitchFamily="34" charset="0"/>
              </a:rPr>
              <a:t>Коя е столицата на Латвия</a:t>
            </a:r>
            <a:r>
              <a:rPr lang="en-GB" sz="6000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60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28868"/>
            <a:ext cx="8229600" cy="3697295"/>
          </a:xfrm>
        </p:spPr>
        <p:txBody>
          <a:bodyPr/>
          <a:lstStyle/>
          <a:p>
            <a:endParaRPr lang="en-GB" sz="5400" dirty="0">
              <a:solidFill>
                <a:srgbClr val="FFCC00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а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Минск      б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Рига</a:t>
            </a: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  <a:p>
            <a:pPr>
              <a:buFontTx/>
              <a:buNone/>
            </a:pP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  <a:p>
            <a:pPr>
              <a:buFontTx/>
              <a:buNone/>
            </a:pP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в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Вилнюс    г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Талин</a:t>
            </a: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341438"/>
            <a:ext cx="8458200" cy="4730768"/>
          </a:xfrm>
        </p:spPr>
        <p:txBody>
          <a:bodyPr/>
          <a:lstStyle/>
          <a:p>
            <a:r>
              <a:rPr lang="en-US" sz="7200" b="1" dirty="0" smtClean="0">
                <a:solidFill>
                  <a:srgbClr val="FFFF00"/>
                </a:solidFill>
                <a:latin typeface="Arial Black" pitchFamily="34" charset="0"/>
              </a:rPr>
              <a:t>1. </a:t>
            </a:r>
            <a:br>
              <a:rPr lang="en-US" sz="7200" b="1" dirty="0" smtClean="0">
                <a:solidFill>
                  <a:srgbClr val="FFFF00"/>
                </a:solidFill>
                <a:latin typeface="Arial Black" pitchFamily="34" charset="0"/>
              </a:rPr>
            </a:br>
            <a:r>
              <a:rPr lang="bg-BG" sz="7200" b="1" dirty="0" smtClean="0">
                <a:solidFill>
                  <a:srgbClr val="FFFF00"/>
                </a:solidFill>
                <a:latin typeface="Arial Black" pitchFamily="34" charset="0"/>
              </a:rPr>
              <a:t>ЕВРОПЕЙСКИ</a:t>
            </a:r>
            <a:r>
              <a:rPr lang="bg-BG" sz="7200" b="1" dirty="0" smtClean="0">
                <a:solidFill>
                  <a:srgbClr val="FFFF00"/>
                </a:solidFill>
                <a:latin typeface="Arial Black" pitchFamily="34" charset="0"/>
              </a:rPr>
              <a:t/>
            </a:r>
            <a:br>
              <a:rPr lang="bg-BG" sz="7200" b="1" dirty="0" smtClean="0">
                <a:solidFill>
                  <a:srgbClr val="FFFF00"/>
                </a:solidFill>
                <a:latin typeface="Arial Black" pitchFamily="34" charset="0"/>
              </a:rPr>
            </a:br>
            <a:r>
              <a:rPr lang="bg-BG" sz="7200" b="1" dirty="0" smtClean="0">
                <a:solidFill>
                  <a:srgbClr val="FFFF00"/>
                </a:solidFill>
                <a:latin typeface="Arial Black" pitchFamily="34" charset="0"/>
              </a:rPr>
              <a:t>СТОЛИЦИ</a:t>
            </a:r>
            <a:r>
              <a:rPr lang="bg-BG" sz="7200" dirty="0" smtClean="0">
                <a:solidFill>
                  <a:srgbClr val="FFCC00"/>
                </a:solidFill>
                <a:latin typeface="Comic Sans MS" pitchFamily="66" charset="0"/>
              </a:rPr>
              <a:t/>
            </a:r>
            <a:br>
              <a:rPr lang="bg-BG" sz="7200" dirty="0" smtClean="0">
                <a:solidFill>
                  <a:srgbClr val="FFCC00"/>
                </a:solidFill>
                <a:latin typeface="Comic Sans MS" pitchFamily="66" charset="0"/>
              </a:rPr>
            </a:br>
            <a:endParaRPr lang="en-GB" sz="7200" dirty="0">
              <a:solidFill>
                <a:srgbClr val="FFCC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pPr algn="ctr">
              <a:buFontTx/>
              <a:buNone/>
            </a:pPr>
            <a:r>
              <a:rPr lang="bg-BG" sz="8800" dirty="0" smtClean="0">
                <a:solidFill>
                  <a:srgbClr val="FFFF00"/>
                </a:solidFill>
                <a:latin typeface="Arial Black" pitchFamily="34" charset="0"/>
              </a:rPr>
              <a:t>б</a:t>
            </a:r>
            <a:r>
              <a:rPr lang="en-GB" sz="88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8800" dirty="0" smtClean="0">
                <a:solidFill>
                  <a:srgbClr val="FFFF00"/>
                </a:solidFill>
                <a:latin typeface="Arial Black" pitchFamily="34" charset="0"/>
              </a:rPr>
              <a:t>Рига</a:t>
            </a:r>
            <a:endParaRPr lang="en-GB" sz="88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1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61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1480"/>
            <a:ext cx="8229600" cy="1857388"/>
          </a:xfrm>
        </p:spPr>
        <p:txBody>
          <a:bodyPr/>
          <a:lstStyle/>
          <a:p>
            <a:r>
              <a:rPr lang="bg-BG" sz="6000" dirty="0" smtClean="0">
                <a:solidFill>
                  <a:srgbClr val="FFFF00"/>
                </a:solidFill>
                <a:latin typeface="Arial Black" pitchFamily="34" charset="0"/>
              </a:rPr>
              <a:t>Коя е столицата на Литва</a:t>
            </a:r>
            <a:r>
              <a:rPr lang="en-GB" sz="6000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60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28868"/>
            <a:ext cx="8229600" cy="3697295"/>
          </a:xfrm>
        </p:spPr>
        <p:txBody>
          <a:bodyPr/>
          <a:lstStyle/>
          <a:p>
            <a:endParaRPr lang="en-GB" sz="5400" dirty="0">
              <a:solidFill>
                <a:srgbClr val="FFCC00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а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Загреб    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б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Каунас</a:t>
            </a: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  <a:p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  <a:p>
            <a:pPr>
              <a:buFontTx/>
              <a:buNone/>
            </a:pP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в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Гданск   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г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Вилнюс</a:t>
            </a: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pPr algn="ctr">
              <a:buFontTx/>
              <a:buNone/>
            </a:pPr>
            <a:r>
              <a:rPr lang="bg-BG" sz="8800" dirty="0" smtClean="0">
                <a:solidFill>
                  <a:srgbClr val="FFFF00"/>
                </a:solidFill>
                <a:latin typeface="Arial Black" pitchFamily="34" charset="0"/>
              </a:rPr>
              <a:t>г</a:t>
            </a:r>
            <a:r>
              <a:rPr lang="en-GB" sz="88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8800" dirty="0" smtClean="0">
                <a:solidFill>
                  <a:srgbClr val="FFFF00"/>
                </a:solidFill>
                <a:latin typeface="Arial Black" pitchFamily="34" charset="0"/>
              </a:rPr>
              <a:t>Вилнюс</a:t>
            </a:r>
            <a:endParaRPr lang="en-GB" sz="88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5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55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pPr algn="ctr">
              <a:buNone/>
            </a:pPr>
            <a:r>
              <a:rPr lang="en-US" sz="8000" b="1" dirty="0" smtClean="0">
                <a:solidFill>
                  <a:srgbClr val="FFFF00"/>
                </a:solidFill>
                <a:latin typeface="Arial Black" pitchFamily="34" charset="0"/>
              </a:rPr>
              <a:t>2.</a:t>
            </a:r>
          </a:p>
          <a:p>
            <a:pPr algn="ctr">
              <a:buNone/>
            </a:pPr>
            <a:r>
              <a:rPr lang="bg-BG" sz="8000" b="1" dirty="0" smtClean="0">
                <a:solidFill>
                  <a:srgbClr val="FFFF00"/>
                </a:solidFill>
                <a:latin typeface="Arial Black" pitchFamily="34" charset="0"/>
              </a:rPr>
              <a:t>Всичко за Европа</a:t>
            </a:r>
            <a:endParaRPr lang="bg-BG" sz="80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Lancashire County Council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CFD5A1-EAD5-46F4-97ED-B618528A00EC}" type="slidenum">
              <a:rPr lang="en-GB" smtClean="0"/>
              <a:pPr>
                <a:defRPr/>
              </a:pPr>
              <a:t>23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Името на коя държава означава “ниска земя”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60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Латвия</a:t>
            </a:r>
            <a:endParaRPr lang="en-GB" sz="6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Ирландия</a:t>
            </a:r>
            <a:endParaRPr lang="en-GB" sz="6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Финландия</a:t>
            </a:r>
            <a:endParaRPr lang="en-GB" sz="5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429124" y="4357694"/>
            <a:ext cx="4714876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Нидерландия</a:t>
            </a:r>
            <a:endParaRPr lang="en-GB" sz="5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643438" y="4286256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8CBFDD-6DAB-4690-9CA7-C5C7809B4469}" type="slidenum">
              <a:rPr lang="en-GB"/>
              <a:pPr>
                <a:defRPr/>
              </a:pPr>
              <a:t>24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В коя страна може да ядете паеля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Испания</a:t>
            </a:r>
            <a:endParaRPr lang="en-GB" sz="6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Гърция</a:t>
            </a:r>
            <a:endParaRPr lang="en-GB" sz="6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Португалия</a:t>
            </a:r>
            <a:endParaRPr lang="en-GB" sz="5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Кипър</a:t>
            </a:r>
            <a:endParaRPr lang="en-GB" sz="6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42844" y="2071678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BF35C-9672-492D-BE7A-683CB30D9308}" type="slidenum">
              <a:rPr lang="en-GB"/>
              <a:pPr>
                <a:defRPr/>
              </a:pPr>
              <a:t>25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В коя страна се намира връх Монблан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Австрия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400" dirty="0" smtClean="0">
                <a:solidFill>
                  <a:srgbClr val="FFFF00"/>
                </a:solidFill>
                <a:latin typeface="Arial" pitchFamily="34" charset="0"/>
              </a:rPr>
              <a:t>Швейцария</a:t>
            </a:r>
            <a:endParaRPr lang="en-GB" sz="54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Италия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Франция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643438" y="4286256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D0C8D1-3971-4ED0-A2CB-9BDF60C3496D}" type="slidenum">
              <a:rPr lang="en-GB"/>
              <a:pPr>
                <a:defRPr/>
              </a:pPr>
              <a:t>26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b="1" dirty="0" smtClean="0">
                <a:solidFill>
                  <a:srgbClr val="FFFF00"/>
                </a:solidFill>
                <a:latin typeface="Arial Black" pitchFamily="34" charset="0"/>
              </a:rPr>
              <a:t>В коя страна магистралите се наричат аутобани</a:t>
            </a:r>
            <a:r>
              <a:rPr lang="en-GB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Швеция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Германия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Холандия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Италия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643438" y="2071678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936772-1E5F-4DE0-8A16-7B0F83049D2B}" type="slidenum">
              <a:rPr lang="en-GB"/>
              <a:pPr>
                <a:defRPr/>
              </a:pPr>
              <a:t>27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Коя страна е с най-малко население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Италия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Малта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400" dirty="0" smtClean="0">
                <a:solidFill>
                  <a:srgbClr val="FFFF00"/>
                </a:solidFill>
                <a:latin typeface="Arial" pitchFamily="34" charset="0"/>
              </a:rPr>
              <a:t>Португалия</a:t>
            </a:r>
            <a:endParaRPr lang="en-GB" sz="54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Белгия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643438" y="2071678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DD58BC-B97E-44E7-96BA-4A09E926B7BF}" type="slidenum">
              <a:rPr lang="en-GB"/>
              <a:pPr>
                <a:defRPr/>
              </a:pPr>
              <a:t>28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Коя страна е най-голяма по площ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Франция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400" dirty="0" smtClean="0">
                <a:solidFill>
                  <a:srgbClr val="FFFF00"/>
                </a:solidFill>
                <a:latin typeface="Arial" pitchFamily="34" charset="0"/>
              </a:rPr>
              <a:t>Полша</a:t>
            </a:r>
            <a:endParaRPr lang="en-GB" sz="54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Германия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400" dirty="0" smtClean="0">
                <a:solidFill>
                  <a:srgbClr val="FFFF00"/>
                </a:solidFill>
                <a:latin typeface="Arial" pitchFamily="34" charset="0"/>
              </a:rPr>
              <a:t>Швеция</a:t>
            </a:r>
            <a:endParaRPr lang="en-GB" sz="54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42844" y="2071678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5A7C30-B6F3-4525-851D-6101C7B79744}" type="slidenum">
              <a:rPr lang="en-GB"/>
              <a:pPr>
                <a:defRPr/>
              </a:pPr>
              <a:t>29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0042"/>
            <a:ext cx="8229600" cy="1928826"/>
          </a:xfrm>
        </p:spPr>
        <p:txBody>
          <a:bodyPr/>
          <a:lstStyle/>
          <a:p>
            <a:r>
              <a:rPr lang="bg-BG" sz="6000" dirty="0" smtClean="0">
                <a:solidFill>
                  <a:srgbClr val="FFFF00"/>
                </a:solidFill>
                <a:latin typeface="Arial Black" pitchFamily="34" charset="0"/>
              </a:rPr>
              <a:t>Коя е столицата на Ирландия</a:t>
            </a:r>
            <a:r>
              <a:rPr lang="en-GB" sz="6000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60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28868"/>
            <a:ext cx="8229600" cy="3697295"/>
          </a:xfrm>
        </p:spPr>
        <p:txBody>
          <a:bodyPr/>
          <a:lstStyle/>
          <a:p>
            <a:pPr algn="ctr"/>
            <a:endParaRPr lang="en-GB" sz="5400" dirty="0">
              <a:solidFill>
                <a:srgbClr val="FFCC00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GB" sz="5000" dirty="0">
                <a:solidFill>
                  <a:srgbClr val="FFFF00"/>
                </a:solidFill>
                <a:latin typeface="Arial Black" pitchFamily="34" charset="0"/>
              </a:rPr>
              <a:t>a)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Белфаст   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б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Корк</a:t>
            </a: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  <a:p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  <a:p>
            <a:pPr>
              <a:buFontTx/>
              <a:buNone/>
            </a:pP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в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Дъблин 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г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Кардиф</a:t>
            </a: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Коя е най-малката държава в Европа?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Малта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4800" dirty="0" smtClean="0">
                <a:solidFill>
                  <a:srgbClr val="FFFF00"/>
                </a:solidFill>
                <a:latin typeface="Arial" pitchFamily="34" charset="0"/>
              </a:rPr>
              <a:t>Сан Марино</a:t>
            </a:r>
            <a:endParaRPr lang="en-GB" sz="48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42844" y="4357694"/>
            <a:ext cx="4286280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200" dirty="0" smtClean="0">
                <a:solidFill>
                  <a:srgbClr val="FFFF00"/>
                </a:solidFill>
                <a:latin typeface="Arial" pitchFamily="34" charset="0"/>
              </a:rPr>
              <a:t>Лихтенщайн</a:t>
            </a:r>
            <a:endParaRPr lang="en-GB" sz="52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400" dirty="0" smtClean="0">
                <a:solidFill>
                  <a:srgbClr val="FFFF00"/>
                </a:solidFill>
                <a:latin typeface="Arial" pitchFamily="34" charset="0"/>
              </a:rPr>
              <a:t>Ватикана</a:t>
            </a:r>
            <a:endParaRPr lang="en-GB" sz="54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643438" y="4286256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88351F-74C0-4F20-8EEB-2645D3DF9831}" type="slidenum">
              <a:rPr lang="en-GB"/>
              <a:pPr>
                <a:defRPr/>
              </a:pPr>
              <a:t>30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b="1" dirty="0" smtClean="0">
                <a:solidFill>
                  <a:srgbClr val="FFFF00"/>
                </a:solidFill>
                <a:latin typeface="Arial Black" pitchFamily="34" charset="0"/>
              </a:rPr>
              <a:t>Къде се намира Европейският Парламент</a:t>
            </a:r>
            <a:r>
              <a:rPr lang="en-GB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Франция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Белгия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Германия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Холандия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42844" y="2071678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3DAE5A-BDA2-448E-A754-068CF06730DD}" type="slidenum">
              <a:rPr lang="en-GB"/>
              <a:pPr>
                <a:defRPr/>
              </a:pPr>
              <a:t>31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Към коя държава принадлежи Сардиния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Хърватия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Италия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Франция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400" dirty="0" smtClean="0">
                <a:solidFill>
                  <a:srgbClr val="FFFF00"/>
                </a:solidFill>
                <a:latin typeface="Arial" pitchFamily="34" charset="0"/>
              </a:rPr>
              <a:t>Португалия</a:t>
            </a:r>
            <a:endParaRPr lang="en-GB" sz="54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643438" y="2071678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E383F5-1420-4AE6-8CF0-A91CD39BD3A8}" type="slidenum">
              <a:rPr lang="en-GB"/>
              <a:pPr>
                <a:defRPr/>
              </a:pPr>
              <a:t>32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В коя държава не се използва еврото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Литва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Германия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Дания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Естония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42844" y="4286256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629D67-546B-443F-B7A4-D01979170A8F}" type="slidenum">
              <a:rPr lang="en-GB"/>
              <a:pPr>
                <a:defRPr/>
              </a:pPr>
              <a:t>33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Талин е столицата на ...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Латвия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Словения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Естония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Литва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42844" y="4286256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33FA75-DBEC-4ABB-B3D1-3158C3E9F9D7}" type="slidenum">
              <a:rPr lang="en-GB"/>
              <a:pPr>
                <a:defRPr/>
              </a:pPr>
              <a:t>34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b="1" dirty="0" smtClean="0">
                <a:solidFill>
                  <a:srgbClr val="FFFF00"/>
                </a:solidFill>
                <a:latin typeface="Arial Black" pitchFamily="34" charset="0"/>
              </a:rPr>
              <a:t>Коя страна е най-големият производител на сирене</a:t>
            </a:r>
            <a:r>
              <a:rPr lang="en-GB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400" dirty="0" smtClean="0">
                <a:solidFill>
                  <a:srgbClr val="FFFF00"/>
                </a:solidFill>
                <a:latin typeface="Arial" pitchFamily="34" charset="0"/>
              </a:rPr>
              <a:t>Холандия</a:t>
            </a:r>
            <a:endParaRPr lang="en-GB" sz="54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Франция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600" dirty="0" smtClean="0">
                <a:solidFill>
                  <a:srgbClr val="FFFF00"/>
                </a:solidFill>
                <a:latin typeface="Arial" pitchFamily="34" charset="0"/>
              </a:rPr>
              <a:t>Швейцария</a:t>
            </a:r>
            <a:endParaRPr lang="en-GB" sz="56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Ирландия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42844" y="2071678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6BBE67-1B38-4A9F-A0F2-DF38E2D12053}" type="slidenum">
              <a:rPr lang="en-GB"/>
              <a:pPr>
                <a:defRPr/>
              </a:pPr>
              <a:t>35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300" b="1" dirty="0" smtClean="0">
                <a:solidFill>
                  <a:srgbClr val="FFFF00"/>
                </a:solidFill>
                <a:latin typeface="Arial Black" pitchFamily="34" charset="0"/>
              </a:rPr>
              <a:t>В коя държава прасетата са 2 пъти повече от хората</a:t>
            </a:r>
            <a:r>
              <a:rPr lang="en-GB" sz="43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3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Германия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500562" y="2143116"/>
            <a:ext cx="4643438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4000" b="1" dirty="0" smtClean="0">
                <a:solidFill>
                  <a:srgbClr val="FFFF00"/>
                </a:solidFill>
                <a:latin typeface="Arial" pitchFamily="34" charset="0"/>
              </a:rPr>
              <a:t>Великобритания</a:t>
            </a:r>
            <a:endParaRPr lang="en-GB" sz="4000" b="1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Дания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Ирландия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42844" y="4286256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629D67-546B-443F-B7A4-D01979170A8F}" type="slidenum">
              <a:rPr lang="en-GB"/>
              <a:pPr>
                <a:defRPr/>
              </a:pPr>
              <a:t>36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Коя страна нарича себе си “Магиар”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Турция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700" dirty="0" smtClean="0">
                <a:solidFill>
                  <a:srgbClr val="FFFF00"/>
                </a:solidFill>
                <a:latin typeface="Arial" pitchFamily="34" charset="0"/>
              </a:rPr>
              <a:t>Македония</a:t>
            </a:r>
            <a:endParaRPr lang="en-GB" sz="57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Словакия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Унгария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643438" y="4286256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35A97F-6AF8-439D-AC55-A3B66DF6A26B}" type="slidenum">
              <a:rPr lang="en-GB"/>
              <a:pPr>
                <a:defRPr/>
              </a:pPr>
              <a:t>37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000" b="1" dirty="0" smtClean="0">
                <a:solidFill>
                  <a:srgbClr val="FFFF00"/>
                </a:solidFill>
                <a:latin typeface="Arial Black" pitchFamily="34" charset="0"/>
              </a:rPr>
              <a:t>В коя страна фламандският и френският са официални езици</a:t>
            </a:r>
            <a:r>
              <a:rPr lang="en-GB" sz="40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0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Холандия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Белгия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86280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700" dirty="0" smtClean="0">
                <a:solidFill>
                  <a:srgbClr val="FFFF00"/>
                </a:solidFill>
                <a:latin typeface="Arial" pitchFamily="34" charset="0"/>
              </a:rPr>
              <a:t>Швейцария</a:t>
            </a:r>
            <a:endParaRPr lang="en-GB" sz="57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400" dirty="0" smtClean="0">
                <a:solidFill>
                  <a:srgbClr val="FFFF00"/>
                </a:solidFill>
                <a:latin typeface="Arial" pitchFamily="34" charset="0"/>
              </a:rPr>
              <a:t>Люксембург</a:t>
            </a:r>
            <a:endParaRPr lang="en-GB" sz="54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643438" y="2071678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E383F5-1420-4AE6-8CF0-A91CD39BD3A8}" type="slidenum">
              <a:rPr lang="en-GB"/>
              <a:pPr>
                <a:defRPr/>
              </a:pPr>
              <a:t>38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Коя страна е с най-голямо население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400" dirty="0" smtClean="0">
                <a:solidFill>
                  <a:srgbClr val="FFFF00"/>
                </a:solidFill>
                <a:latin typeface="Arial" pitchFamily="34" charset="0"/>
              </a:rPr>
              <a:t>Германия</a:t>
            </a:r>
            <a:endParaRPr lang="en-GB" sz="54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Франция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600" dirty="0" smtClean="0">
                <a:solidFill>
                  <a:srgbClr val="FFFF00"/>
                </a:solidFill>
                <a:latin typeface="Arial" pitchFamily="34" charset="0"/>
              </a:rPr>
              <a:t>Испания</a:t>
            </a:r>
            <a:endParaRPr lang="en-GB" sz="56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Румъния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42844" y="2071678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6BBE67-1B38-4A9F-A0F2-DF38E2D12053}" type="slidenum">
              <a:rPr lang="en-GB"/>
              <a:pPr>
                <a:defRPr/>
              </a:pPr>
              <a:t>39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pPr algn="ctr">
              <a:buFontTx/>
              <a:buNone/>
            </a:pPr>
            <a:r>
              <a:rPr lang="bg-BG" sz="8800" dirty="0" smtClean="0">
                <a:solidFill>
                  <a:srgbClr val="FFFF00"/>
                </a:solidFill>
                <a:latin typeface="Arial Black" pitchFamily="34" charset="0"/>
              </a:rPr>
              <a:t>в</a:t>
            </a:r>
            <a:r>
              <a:rPr lang="en-GB" sz="88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8800" dirty="0" smtClean="0">
                <a:solidFill>
                  <a:srgbClr val="FFFF00"/>
                </a:solidFill>
                <a:latin typeface="Arial Black" pitchFamily="34" charset="0"/>
              </a:rPr>
              <a:t>Дъблин</a:t>
            </a:r>
            <a:endParaRPr lang="en-GB" sz="88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latin typeface="Arial" pitchFamily="34" charset="0"/>
              </a:rPr>
              <a:t> </a:t>
            </a: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Коя държава е известна като “Суоми” на собствения си език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Естония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643438" y="2143116"/>
            <a:ext cx="4286280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Словения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700" dirty="0" smtClean="0">
                <a:solidFill>
                  <a:srgbClr val="FFFF00"/>
                </a:solidFill>
                <a:latin typeface="Arial" pitchFamily="34" charset="0"/>
              </a:rPr>
              <a:t>Финландия</a:t>
            </a:r>
            <a:endParaRPr lang="en-GB" sz="57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Ирландия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42844" y="4286256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629D67-546B-443F-B7A4-D01979170A8F}" type="slidenum">
              <a:rPr lang="en-GB"/>
              <a:pPr>
                <a:defRPr/>
              </a:pPr>
              <a:t>40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Колко са в момента страните-членки на ЕС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27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28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86280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700" dirty="0" smtClean="0">
                <a:solidFill>
                  <a:srgbClr val="FFFF00"/>
                </a:solidFill>
                <a:latin typeface="Arial" pitchFamily="34" charset="0"/>
              </a:rPr>
              <a:t>29</a:t>
            </a:r>
            <a:endParaRPr lang="en-GB" sz="57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400" dirty="0" smtClean="0">
                <a:solidFill>
                  <a:srgbClr val="FFFF00"/>
                </a:solidFill>
                <a:latin typeface="Arial" pitchFamily="34" charset="0"/>
              </a:rPr>
              <a:t>26</a:t>
            </a:r>
            <a:endParaRPr lang="en-GB" sz="54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643438" y="2071678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E383F5-1420-4AE6-8CF0-A91CD39BD3A8}" type="slidenum">
              <a:rPr lang="en-GB"/>
              <a:pPr>
                <a:defRPr/>
              </a:pPr>
              <a:t>41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Коя страна е печелила 7 пъти песенния конкурс “Евровизия”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Гърция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Ирландия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86280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700" dirty="0" smtClean="0">
                <a:solidFill>
                  <a:srgbClr val="FFFF00"/>
                </a:solidFill>
                <a:latin typeface="Arial" pitchFamily="34" charset="0"/>
              </a:rPr>
              <a:t>Швеция</a:t>
            </a:r>
            <a:endParaRPr lang="en-GB" sz="57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400" dirty="0" smtClean="0">
                <a:solidFill>
                  <a:srgbClr val="FFFF00"/>
                </a:solidFill>
                <a:latin typeface="Arial" pitchFamily="34" charset="0"/>
              </a:rPr>
              <a:t>Италия</a:t>
            </a:r>
            <a:endParaRPr lang="en-GB" sz="54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643438" y="2071678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E383F5-1420-4AE6-8CF0-A91CD39BD3A8}" type="slidenum">
              <a:rPr lang="en-GB"/>
              <a:pPr>
                <a:defRPr/>
              </a:pPr>
              <a:t>42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latin typeface="Arial" pitchFamily="34" charset="0"/>
              </a:rPr>
              <a:t> </a:t>
            </a: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Известен френски художник е бил ...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400" dirty="0" smtClean="0">
                <a:solidFill>
                  <a:srgbClr val="FFFF00"/>
                </a:solidFill>
                <a:latin typeface="Arial" pitchFamily="34" charset="0"/>
              </a:rPr>
              <a:t>Жорж Санд</a:t>
            </a:r>
            <a:endParaRPr lang="en-GB" sz="54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643438" y="2143116"/>
            <a:ext cx="4286280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Емил Зола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800" dirty="0" smtClean="0">
                <a:solidFill>
                  <a:srgbClr val="FFFF00"/>
                </a:solidFill>
                <a:latin typeface="Arial" pitchFamily="34" charset="0"/>
              </a:rPr>
              <a:t>Клод Моне</a:t>
            </a:r>
            <a:endParaRPr lang="en-GB" sz="58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800" dirty="0" smtClean="0">
                <a:solidFill>
                  <a:srgbClr val="FFFF00"/>
                </a:solidFill>
                <a:latin typeface="Arial" pitchFamily="34" charset="0"/>
              </a:rPr>
              <a:t>Жорж Бизе</a:t>
            </a:r>
            <a:endParaRPr lang="en-GB" sz="58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42844" y="4286256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629D67-546B-443F-B7A4-D01979170A8F}" type="slidenum">
              <a:rPr lang="en-GB"/>
              <a:pPr>
                <a:defRPr/>
              </a:pPr>
              <a:t>43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Коя е излишната дума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400" dirty="0" smtClean="0">
                <a:solidFill>
                  <a:srgbClr val="FFFF00"/>
                </a:solidFill>
                <a:latin typeface="Arial" pitchFamily="34" charset="0"/>
              </a:rPr>
              <a:t>Кафе</a:t>
            </a:r>
            <a:endParaRPr lang="en-GB" sz="54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Мокачино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600" dirty="0" smtClean="0">
                <a:solidFill>
                  <a:srgbClr val="FFFF00"/>
                </a:solidFill>
                <a:latin typeface="Arial" pitchFamily="34" charset="0"/>
              </a:rPr>
              <a:t>Макиато</a:t>
            </a:r>
            <a:endParaRPr lang="en-GB" sz="56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Лате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42844" y="2071678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6BBE67-1B38-4A9F-A0F2-DF38E2D12053}" type="slidenum">
              <a:rPr lang="en-GB"/>
              <a:pPr>
                <a:defRPr/>
              </a:pPr>
              <a:t>44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Lancashire County Council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През коя година България и Румъния се присъединиха към ЕС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2004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2011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2007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2008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42844" y="4286256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629D67-546B-443F-B7A4-D01979170A8F}" type="slidenum">
              <a:rPr lang="en-GB"/>
              <a:pPr>
                <a:defRPr/>
              </a:pPr>
              <a:t>45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Къде се развива действието в пиесата “Ромео и Жулиета”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Венеция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800" dirty="0" smtClean="0">
                <a:solidFill>
                  <a:srgbClr val="FFFF00"/>
                </a:solidFill>
                <a:latin typeface="Arial" pitchFamily="34" charset="0"/>
              </a:rPr>
              <a:t>Флоренция</a:t>
            </a:r>
            <a:endParaRPr lang="en-GB" sz="58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Верона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Падуа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42844" y="4286256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629D67-546B-443F-B7A4-D01979170A8F}" type="slidenum">
              <a:rPr lang="en-GB"/>
              <a:pPr>
                <a:defRPr/>
              </a:pPr>
              <a:t>46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Коя е най-северната столица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400" dirty="0" smtClean="0">
                <a:solidFill>
                  <a:srgbClr val="FFFF00"/>
                </a:solidFill>
                <a:latin typeface="Arial" pitchFamily="34" charset="0"/>
              </a:rPr>
              <a:t>Рейкявик</a:t>
            </a:r>
            <a:endParaRPr lang="en-GB" sz="54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Осло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600" dirty="0" smtClean="0">
                <a:solidFill>
                  <a:srgbClr val="FFFF00"/>
                </a:solidFill>
                <a:latin typeface="Arial" pitchFamily="34" charset="0"/>
              </a:rPr>
              <a:t>Хелзинки</a:t>
            </a:r>
            <a:endParaRPr lang="en-GB" sz="56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Стокхолм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42844" y="2071678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6BBE67-1B38-4A9F-A0F2-DF38E2D12053}" type="slidenum">
              <a:rPr lang="en-GB"/>
              <a:pPr>
                <a:defRPr/>
              </a:pPr>
              <a:t>47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Lancashire County Council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Къде се намира връх Матерхорн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Австрия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600" dirty="0" smtClean="0">
                <a:solidFill>
                  <a:srgbClr val="FFFF00"/>
                </a:solidFill>
                <a:latin typeface="Arial" pitchFamily="34" charset="0"/>
              </a:rPr>
              <a:t>Швейцария</a:t>
            </a:r>
            <a:endParaRPr lang="en-GB" sz="56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86280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700" dirty="0" smtClean="0">
                <a:solidFill>
                  <a:srgbClr val="FFFF00"/>
                </a:solidFill>
                <a:latin typeface="Arial" pitchFamily="34" charset="0"/>
              </a:rPr>
              <a:t>Германия</a:t>
            </a:r>
            <a:endParaRPr lang="en-GB" sz="57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400" dirty="0" smtClean="0">
                <a:solidFill>
                  <a:srgbClr val="FFFF00"/>
                </a:solidFill>
                <a:latin typeface="Arial" pitchFamily="34" charset="0"/>
              </a:rPr>
              <a:t>Италия</a:t>
            </a:r>
            <a:endParaRPr lang="en-GB" sz="54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643438" y="2071678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E383F5-1420-4AE6-8CF0-A91CD39BD3A8}" type="slidenum">
              <a:rPr lang="en-GB"/>
              <a:pPr>
                <a:defRPr/>
              </a:pPr>
              <a:t>48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На кого е “кръстен” континентът Европа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5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000" dirty="0" smtClean="0">
                <a:solidFill>
                  <a:srgbClr val="FFFF00"/>
                </a:solidFill>
                <a:latin typeface="Arial" pitchFamily="34" charset="0"/>
              </a:rPr>
              <a:t>Нубийска царица</a:t>
            </a:r>
            <a:endParaRPr lang="en-GB" sz="5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5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000" dirty="0" smtClean="0">
                <a:solidFill>
                  <a:srgbClr val="FFFF00"/>
                </a:solidFill>
                <a:latin typeface="Arial" pitchFamily="34" charset="0"/>
              </a:rPr>
              <a:t>Македонско селище</a:t>
            </a:r>
            <a:endParaRPr lang="en-GB" sz="5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5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4600" dirty="0" smtClean="0">
                <a:solidFill>
                  <a:srgbClr val="FFFF00"/>
                </a:solidFill>
                <a:latin typeface="Arial" pitchFamily="34" charset="0"/>
              </a:rPr>
              <a:t>Древногръцка богиня</a:t>
            </a:r>
            <a:endParaRPr lang="en-GB" sz="46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4600" dirty="0" smtClean="0">
                <a:solidFill>
                  <a:srgbClr val="FFFF00"/>
                </a:solidFill>
                <a:latin typeface="Arial" pitchFamily="34" charset="0"/>
              </a:rPr>
              <a:t>Никой не знае</a:t>
            </a:r>
            <a:endParaRPr lang="en-GB" sz="46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643438" y="4286256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35A97F-6AF8-439D-AC55-A3B66DF6A26B}" type="slidenum">
              <a:rPr lang="en-GB"/>
              <a:pPr>
                <a:defRPr/>
              </a:pPr>
              <a:t>49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297106"/>
          </a:xfrm>
        </p:spPr>
        <p:txBody>
          <a:bodyPr/>
          <a:lstStyle/>
          <a:p>
            <a:r>
              <a:rPr lang="bg-BG" sz="6000" dirty="0" smtClean="0">
                <a:solidFill>
                  <a:srgbClr val="FFFF00"/>
                </a:solidFill>
                <a:latin typeface="Arial Black" pitchFamily="34" charset="0"/>
              </a:rPr>
              <a:t>Коя е столицата на Лихтенщайн</a:t>
            </a:r>
            <a:r>
              <a:rPr lang="en-GB" sz="6000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60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00306"/>
            <a:ext cx="8229600" cy="3625857"/>
          </a:xfrm>
        </p:spPr>
        <p:txBody>
          <a:bodyPr/>
          <a:lstStyle/>
          <a:p>
            <a:endParaRPr lang="en-GB" sz="5400" dirty="0">
              <a:solidFill>
                <a:srgbClr val="FFCC00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а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Шаан        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б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Вадуц</a:t>
            </a: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  <a:p>
            <a:pPr>
              <a:buFontTx/>
              <a:buNone/>
            </a:pP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  <a:p>
            <a:pPr>
              <a:buFontTx/>
              <a:buNone/>
            </a:pP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в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Биариц    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г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Триест</a:t>
            </a: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Кое разделя Европа от Азия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5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000" dirty="0" smtClean="0">
                <a:solidFill>
                  <a:srgbClr val="FFFF00"/>
                </a:solidFill>
                <a:latin typeface="Arial" pitchFamily="34" charset="0"/>
              </a:rPr>
              <a:t>Протокът </a:t>
            </a:r>
            <a:r>
              <a:rPr lang="bg-BG" sz="5000" dirty="0" smtClean="0">
                <a:solidFill>
                  <a:srgbClr val="FFFF00"/>
                </a:solidFill>
                <a:latin typeface="Arial" pitchFamily="34" charset="0"/>
              </a:rPr>
              <a:t>Босфор</a:t>
            </a:r>
            <a:endParaRPr lang="en-GB" sz="5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5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000" dirty="0" smtClean="0">
                <a:solidFill>
                  <a:srgbClr val="FFFF00"/>
                </a:solidFill>
                <a:latin typeface="Arial" pitchFamily="34" charset="0"/>
              </a:rPr>
              <a:t>Планината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000" dirty="0" smtClean="0">
                <a:solidFill>
                  <a:srgbClr val="FFFF00"/>
                </a:solidFill>
                <a:latin typeface="Arial" pitchFamily="34" charset="0"/>
              </a:rPr>
              <a:t>Урал</a:t>
            </a:r>
            <a:endParaRPr lang="en-GB" sz="5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86280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5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000" dirty="0" smtClean="0">
                <a:solidFill>
                  <a:srgbClr val="FFFF00"/>
                </a:solidFill>
                <a:latin typeface="Arial" pitchFamily="34" charset="0"/>
              </a:rPr>
              <a:t>Баренцово море</a:t>
            </a:r>
            <a:endParaRPr lang="en-GB" sz="5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5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000" dirty="0" smtClean="0">
                <a:solidFill>
                  <a:srgbClr val="FFFF00"/>
                </a:solidFill>
                <a:latin typeface="Arial" pitchFamily="34" charset="0"/>
              </a:rPr>
              <a:t>Аралско море</a:t>
            </a:r>
            <a:endParaRPr lang="en-GB" sz="5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643438" y="2071678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E383F5-1420-4AE6-8CF0-A91CD39BD3A8}" type="slidenum">
              <a:rPr lang="en-GB"/>
              <a:pPr>
                <a:defRPr/>
              </a:pPr>
              <a:t>50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Кое растение НЕ Е пренесено от Америка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Домат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800" dirty="0" smtClean="0">
                <a:solidFill>
                  <a:srgbClr val="FFFF00"/>
                </a:solidFill>
                <a:latin typeface="Arial" pitchFamily="34" charset="0"/>
              </a:rPr>
              <a:t>Царевица</a:t>
            </a:r>
            <a:endParaRPr lang="en-GB" sz="58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Жито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Картоф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42844" y="4286256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629D67-546B-443F-B7A4-D01979170A8F}" type="slidenum">
              <a:rPr lang="en-GB"/>
              <a:pPr>
                <a:defRPr/>
              </a:pPr>
              <a:t>51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Коя е столицата на Кипър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Лимасол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Пафос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Никозия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Ларнака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42844" y="4286256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629D67-546B-443F-B7A4-D01979170A8F}" type="slidenum">
              <a:rPr lang="en-GB"/>
              <a:pPr>
                <a:defRPr/>
              </a:pPr>
              <a:t>52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Коя е най-голямата по брой </a:t>
            </a: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жители </a:t>
            </a: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столица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Рим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Лондон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86280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Берлин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Париж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643438" y="2071678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E383F5-1420-4AE6-8CF0-A91CD39BD3A8}" type="slidenum">
              <a:rPr lang="en-GB"/>
              <a:pPr>
                <a:defRPr/>
              </a:pPr>
              <a:t>53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Кой град НЕ Е столица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Валета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Белфаст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Рейкявик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Дубровник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643438" y="4286256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35A97F-6AF8-439D-AC55-A3B66DF6A26B}" type="slidenum">
              <a:rPr lang="en-GB"/>
              <a:pPr>
                <a:defRPr/>
              </a:pPr>
              <a:t>54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b="1" dirty="0" smtClean="0">
                <a:solidFill>
                  <a:srgbClr val="FFFF00"/>
                </a:solidFill>
                <a:latin typeface="Arial Black" pitchFamily="34" charset="0"/>
              </a:rPr>
              <a:t>Коя е административната столица на Холандия</a:t>
            </a:r>
            <a:r>
              <a:rPr lang="en-GB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Хага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800" dirty="0" smtClean="0">
                <a:solidFill>
                  <a:srgbClr val="FFFF00"/>
                </a:solidFill>
                <a:latin typeface="Arial" pitchFamily="34" charset="0"/>
              </a:rPr>
              <a:t>Амстердам</a:t>
            </a:r>
            <a:endParaRPr lang="en-GB" sz="58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800" dirty="0" smtClean="0">
                <a:solidFill>
                  <a:srgbClr val="FFFF00"/>
                </a:solidFill>
                <a:latin typeface="Arial" pitchFamily="34" charset="0"/>
              </a:rPr>
              <a:t>Айндховен</a:t>
            </a:r>
            <a:endParaRPr lang="en-GB" sz="58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Ротердам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42844" y="2071678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6BBE67-1B38-4A9F-A0F2-DF38E2D12053}" type="slidenum">
              <a:rPr lang="en-GB"/>
              <a:pPr>
                <a:defRPr/>
              </a:pPr>
              <a:t>55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Lancashire County Council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През коя столица </a:t>
            </a: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НЕ минава </a:t>
            </a: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река Дунав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Белград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Сараево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86280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Будапеща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400" dirty="0" smtClean="0">
                <a:solidFill>
                  <a:srgbClr val="FFFF00"/>
                </a:solidFill>
                <a:latin typeface="Arial" pitchFamily="34" charset="0"/>
              </a:rPr>
              <a:t>Братислава</a:t>
            </a:r>
            <a:endParaRPr lang="en-GB" sz="54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643438" y="2071678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E383F5-1420-4AE6-8CF0-A91CD39BD3A8}" type="slidenum">
              <a:rPr lang="en-GB"/>
              <a:pPr>
                <a:defRPr/>
              </a:pPr>
              <a:t>56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175577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Коя е най-южната столица</a:t>
            </a:r>
            <a:r>
              <a:rPr lang="en-GB" sz="4800" b="1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А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Никозия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14876" y="2143116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Б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Лисабон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4282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В</a:t>
            </a: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smtClean="0">
                <a:solidFill>
                  <a:srgbClr val="FFFF00"/>
                </a:solidFill>
                <a:latin typeface="Arial" pitchFamily="34" charset="0"/>
              </a:rPr>
              <a:t>Атина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876" y="4357694"/>
            <a:ext cx="4214842" cy="192882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Г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6000" dirty="0" smtClean="0">
                <a:solidFill>
                  <a:srgbClr val="FFFF00"/>
                </a:solidFill>
                <a:latin typeface="Arial" pitchFamily="34" charset="0"/>
              </a:rPr>
              <a:t>Валета</a:t>
            </a:r>
            <a:endParaRPr lang="en-GB" sz="6000" dirty="0">
              <a:solidFill>
                <a:srgbClr val="FFFF00"/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643438" y="4286256"/>
            <a:ext cx="4357718" cy="2071702"/>
          </a:xfrm>
          <a:prstGeom prst="round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6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35A97F-6AF8-439D-AC55-A3B66DF6A26B}" type="slidenum">
              <a:rPr lang="en-GB"/>
              <a:pPr>
                <a:defRPr/>
              </a:pPr>
              <a:t>57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060574"/>
            <a:ext cx="9144000" cy="2940062"/>
          </a:xfrm>
        </p:spPr>
        <p:txBody>
          <a:bodyPr>
            <a:normAutofit fontScale="90000"/>
          </a:bodyPr>
          <a:lstStyle/>
          <a:p>
            <a:r>
              <a:rPr lang="bg-BG" sz="8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3.</a:t>
            </a:r>
            <a:br>
              <a:rPr lang="bg-BG" sz="8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bg-BG" sz="8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ЕВРОПЕЙСКИ</a:t>
            </a:r>
            <a:r>
              <a:rPr lang="bg-BG" sz="8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bg-BG" sz="8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bg-BG" sz="8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ХРАНИ</a:t>
            </a:r>
            <a:r>
              <a:rPr lang="bg-BG" sz="7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bg-BG" sz="7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en-GB" sz="7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54927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  <a:t>Коя страна свързвате </a:t>
            </a:r>
            <a:b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</a:br>
            <a: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  <a:t>с </a:t>
            </a:r>
            <a:r>
              <a:rPr lang="en-GB" sz="5400" b="1" dirty="0" smtClean="0">
                <a:solidFill>
                  <a:srgbClr val="FFFF00"/>
                </a:solidFill>
                <a:latin typeface="Arial Black" pitchFamily="34" charset="0"/>
              </a:rPr>
              <a:t>…?</a:t>
            </a:r>
            <a:endParaRPr lang="en-GB" sz="54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6286512" y="5589588"/>
            <a:ext cx="28574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Англия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GB" sz="2800" dirty="0"/>
          </a:p>
          <a:p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Ростбиф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bg-BG" dirty="0"/>
          </a:p>
        </p:txBody>
      </p:sp>
      <p:pic>
        <p:nvPicPr>
          <p:cNvPr id="11266" name="Picture 2" descr="https://encrypted-tbn1.gstatic.com/images?q=tbn:ANd9GcRcubdibweDzMNEo1QxBE2TCZf-1_dm0ovGJ68ToQKgl7gyLUOD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EAE3DD"/>
              </a:clrFrom>
              <a:clrTo>
                <a:srgbClr val="EAE3D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3071810"/>
            <a:ext cx="4262434" cy="29496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pPr algn="ctr">
              <a:buFontTx/>
              <a:buNone/>
            </a:pPr>
            <a:r>
              <a:rPr lang="bg-BG" sz="8800" dirty="0" smtClean="0">
                <a:solidFill>
                  <a:srgbClr val="FFFF00"/>
                </a:solidFill>
                <a:latin typeface="Arial Black" pitchFamily="34" charset="0"/>
              </a:rPr>
              <a:t>б</a:t>
            </a:r>
            <a:r>
              <a:rPr lang="en-GB" sz="88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8800" dirty="0" smtClean="0">
                <a:solidFill>
                  <a:srgbClr val="FFFF00"/>
                </a:solidFill>
                <a:latin typeface="Arial Black" pitchFamily="34" charset="0"/>
              </a:rPr>
              <a:t>Вадуц</a:t>
            </a:r>
          </a:p>
          <a:p>
            <a:pPr algn="ctr">
              <a:buFontTx/>
              <a:buNone/>
            </a:pPr>
            <a:endParaRPr lang="en-GB" sz="8800" dirty="0">
              <a:solidFill>
                <a:srgbClr val="FFCC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6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46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762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  <a:t>Коя страна свързвате </a:t>
            </a:r>
            <a:b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</a:br>
            <a: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  <a:t>с </a:t>
            </a:r>
            <a:r>
              <a:rPr lang="en-GB" sz="5400" b="1" dirty="0" smtClean="0">
                <a:solidFill>
                  <a:srgbClr val="FFFF00"/>
                </a:solidFill>
                <a:latin typeface="Arial Black" pitchFamily="34" charset="0"/>
              </a:rPr>
              <a:t>…?</a:t>
            </a:r>
            <a:endParaRPr lang="en-GB" sz="54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GB" sz="2800" dirty="0"/>
          </a:p>
          <a:p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Багети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pic>
        <p:nvPicPr>
          <p:cNvPr id="5124" name="Picture 4" descr="j035143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 rot="5400000">
            <a:off x="3121819" y="2215357"/>
            <a:ext cx="3216275" cy="4491037"/>
          </a:xfrm>
          <a:noFill/>
          <a:ln/>
        </p:spPr>
      </p:pic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429256" y="5589588"/>
            <a:ext cx="335758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Франция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  <a:t>Коя страна свързвате </a:t>
            </a:r>
            <a:b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</a:br>
            <a: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  <a:t>с </a:t>
            </a:r>
            <a:r>
              <a:rPr lang="en-GB" sz="5400" b="1" dirty="0" smtClean="0">
                <a:solidFill>
                  <a:srgbClr val="FFFF00"/>
                </a:solidFill>
                <a:latin typeface="Arial Black" pitchFamily="34" charset="0"/>
              </a:rPr>
              <a:t>…?</a:t>
            </a:r>
            <a:endParaRPr lang="en-GB" sz="54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GB" sz="2800" dirty="0"/>
          </a:p>
          <a:p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Вафли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pic>
        <p:nvPicPr>
          <p:cNvPr id="7172" name="Picture 4" descr="fd00921_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2555875" y="2924175"/>
            <a:ext cx="4038600" cy="2428875"/>
          </a:xfrm>
          <a:noFill/>
          <a:ln/>
        </p:spPr>
      </p:pic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011863" y="5445125"/>
            <a:ext cx="2808287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Белгия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  <a:t>Коя страна свързвате </a:t>
            </a:r>
            <a:b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</a:br>
            <a: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  <a:t>със </a:t>
            </a:r>
            <a:r>
              <a:rPr lang="en-GB" sz="5400" b="1" dirty="0" smtClean="0">
                <a:solidFill>
                  <a:srgbClr val="FFFF00"/>
                </a:solidFill>
                <a:latin typeface="Arial Black" pitchFamily="34" charset="0"/>
              </a:rPr>
              <a:t>…?</a:t>
            </a:r>
            <a:endParaRPr lang="en-GB" sz="54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5972188" cy="4525963"/>
          </a:xfrm>
        </p:spPr>
        <p:txBody>
          <a:bodyPr/>
          <a:lstStyle/>
          <a:p>
            <a:endParaRPr lang="en-GB" sz="2800" dirty="0"/>
          </a:p>
          <a:p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Сирене “Едам”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pic>
        <p:nvPicPr>
          <p:cNvPr id="8196" name="Picture 4" descr="fd00920_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2268538" y="3092450"/>
            <a:ext cx="4038600" cy="3432175"/>
          </a:xfrm>
          <a:noFill/>
          <a:ln/>
        </p:spPr>
      </p:pic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5214942" y="5516563"/>
            <a:ext cx="360520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Холандия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  <a:t>Коя страна свързвате </a:t>
            </a:r>
            <a:b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</a:br>
            <a: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  <a:t>с </a:t>
            </a:r>
            <a:r>
              <a:rPr lang="en-GB" sz="5400" b="1" dirty="0" smtClean="0">
                <a:solidFill>
                  <a:srgbClr val="FFFF00"/>
                </a:solidFill>
                <a:latin typeface="Arial Black" pitchFamily="34" charset="0"/>
              </a:rPr>
              <a:t>…?</a:t>
            </a:r>
            <a:endParaRPr lang="en-GB" sz="54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GB" sz="2800" dirty="0"/>
          </a:p>
          <a:p>
            <a:r>
              <a:rPr lang="bg-BG" sz="4800" b="1" dirty="0" smtClean="0">
                <a:solidFill>
                  <a:srgbClr val="FFFF00"/>
                </a:solidFill>
                <a:latin typeface="Comic Sans MS" pitchFamily="66" charset="0"/>
              </a:rPr>
              <a:t>Наденички</a:t>
            </a:r>
            <a:endParaRPr lang="en-GB" sz="4800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9220" name="Picture 4" descr="j0129426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787900" y="2349500"/>
            <a:ext cx="2493963" cy="2689225"/>
          </a:xfrm>
          <a:noFill/>
          <a:ln/>
        </p:spPr>
      </p:pic>
      <p:pic>
        <p:nvPicPr>
          <p:cNvPr id="9222" name="Picture 6" descr="j0088416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1908175" y="3068638"/>
            <a:ext cx="2376488" cy="1947862"/>
          </a:xfrm>
          <a:noFill/>
          <a:ln/>
        </p:spPr>
      </p:pic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286380" y="5589588"/>
            <a:ext cx="385762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Германия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  <a:t>Коя страна свързвате </a:t>
            </a:r>
            <a:b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</a:br>
            <a: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  <a:t>със </a:t>
            </a:r>
            <a:r>
              <a:rPr lang="en-GB" sz="5400" b="1" dirty="0" smtClean="0">
                <a:solidFill>
                  <a:srgbClr val="FFFF00"/>
                </a:solidFill>
                <a:latin typeface="Arial Black" pitchFamily="34" charset="0"/>
              </a:rPr>
              <a:t>…?</a:t>
            </a:r>
            <a:endParaRPr lang="en-GB" sz="54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GB" sz="2800" dirty="0"/>
          </a:p>
          <a:p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Гулаш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6000760" y="5715016"/>
            <a:ext cx="296385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Унгария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bg-BG" dirty="0"/>
          </a:p>
        </p:txBody>
      </p:sp>
      <p:pic>
        <p:nvPicPr>
          <p:cNvPr id="6146" name="Picture 2" descr="http://www.evs-translations.com/blog/wp-content/uploads/2015/12/EVS_Translations_Goulash_90865940_XS-300x2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59" y="3000372"/>
            <a:ext cx="3929091" cy="28682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  <a:t>Коя страна свързвате </a:t>
            </a:r>
            <a:b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</a:br>
            <a: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  <a:t>с </a:t>
            </a:r>
            <a:r>
              <a:rPr lang="en-GB" sz="5400" b="1" dirty="0" smtClean="0">
                <a:solidFill>
                  <a:srgbClr val="FFFF00"/>
                </a:solidFill>
                <a:latin typeface="Arial Black" pitchFamily="34" charset="0"/>
              </a:rPr>
              <a:t>…?</a:t>
            </a:r>
            <a:endParaRPr lang="en-GB" sz="54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GB" sz="2800" dirty="0"/>
          </a:p>
          <a:p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Хагис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pic>
        <p:nvPicPr>
          <p:cNvPr id="11268" name="Picture 4" descr="j034103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3059113" y="2420938"/>
            <a:ext cx="3649662" cy="3259137"/>
          </a:xfrm>
          <a:noFill/>
          <a:ln/>
        </p:spPr>
      </p:pic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4786314" y="5643578"/>
            <a:ext cx="41434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Шотландия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762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  <a:t>Коя страна свързвате </a:t>
            </a:r>
            <a:b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</a:br>
            <a: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  <a:t>с </a:t>
            </a:r>
            <a:r>
              <a:rPr lang="en-GB" sz="5400" b="1" dirty="0" smtClean="0">
                <a:solidFill>
                  <a:srgbClr val="FFFF00"/>
                </a:solidFill>
                <a:latin typeface="Arial Black" pitchFamily="34" charset="0"/>
              </a:rPr>
              <a:t>…?</a:t>
            </a:r>
            <a:endParaRPr lang="en-GB" sz="54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0034" y="1285860"/>
            <a:ext cx="4038600" cy="4625989"/>
          </a:xfrm>
        </p:spPr>
        <p:txBody>
          <a:bodyPr/>
          <a:lstStyle/>
          <a:p>
            <a:endParaRPr lang="en-GB" sz="2800" dirty="0"/>
          </a:p>
          <a:p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Фондю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pic>
        <p:nvPicPr>
          <p:cNvPr id="14340" name="Picture 4" descr="j023787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3000364" y="2643182"/>
            <a:ext cx="3600450" cy="3100388"/>
          </a:xfrm>
          <a:noFill/>
          <a:ln/>
        </p:spPr>
      </p:pic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714876" y="5734050"/>
            <a:ext cx="421484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Швейцария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  <a:t>Коя страна свързвате </a:t>
            </a:r>
            <a:b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</a:br>
            <a: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  <a:t>с </a:t>
            </a:r>
            <a:r>
              <a:rPr lang="en-GB" sz="5400" b="1" dirty="0" smtClean="0">
                <a:solidFill>
                  <a:srgbClr val="FFFF00"/>
                </a:solidFill>
                <a:latin typeface="Arial Black" pitchFamily="34" charset="0"/>
              </a:rPr>
              <a:t>…?</a:t>
            </a:r>
            <a:endParaRPr lang="en-GB" sz="54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GB" sz="2800" dirty="0"/>
          </a:p>
          <a:p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Кроасани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pic>
        <p:nvPicPr>
          <p:cNvPr id="18436" name="Picture 4" descr="j029004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3059113" y="2924175"/>
            <a:ext cx="2952750" cy="2608263"/>
          </a:xfrm>
          <a:noFill/>
          <a:ln/>
        </p:spPr>
      </p:pic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5500694" y="5516563"/>
            <a:ext cx="328614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Франция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  <a:t>Коя страна свързвате </a:t>
            </a:r>
            <a:b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</a:br>
            <a: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  <a:t>с </a:t>
            </a:r>
            <a:r>
              <a:rPr lang="en-GB" sz="5400" b="1" dirty="0" smtClean="0">
                <a:solidFill>
                  <a:srgbClr val="FFFF00"/>
                </a:solidFill>
                <a:latin typeface="Arial Black" pitchFamily="34" charset="0"/>
              </a:rPr>
              <a:t>…?</a:t>
            </a:r>
            <a:endParaRPr lang="en-GB" sz="54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28736"/>
            <a:ext cx="4038600" cy="4697427"/>
          </a:xfrm>
        </p:spPr>
        <p:txBody>
          <a:bodyPr/>
          <a:lstStyle/>
          <a:p>
            <a:endParaRPr lang="en-GB" sz="2800" dirty="0"/>
          </a:p>
          <a:p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Бретцели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pic>
        <p:nvPicPr>
          <p:cNvPr id="13319" name="Picture 7" descr="j021594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2786050" y="2786058"/>
            <a:ext cx="3816350" cy="2822575"/>
          </a:xfrm>
        </p:spPr>
      </p:pic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5214942" y="5589588"/>
            <a:ext cx="36433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Германия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54927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  <a:t>Коя страна свързвате </a:t>
            </a:r>
            <a:b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</a:br>
            <a:r>
              <a:rPr lang="bg-BG" sz="5400" b="1" dirty="0" smtClean="0">
                <a:solidFill>
                  <a:srgbClr val="FFFF00"/>
                </a:solidFill>
                <a:latin typeface="Arial Black" pitchFamily="34" charset="0"/>
              </a:rPr>
              <a:t>с </a:t>
            </a:r>
            <a:r>
              <a:rPr lang="en-GB" sz="5400" b="1" dirty="0" smtClean="0">
                <a:solidFill>
                  <a:srgbClr val="FFFF00"/>
                </a:solidFill>
                <a:latin typeface="Arial Black" pitchFamily="34" charset="0"/>
              </a:rPr>
              <a:t>…?</a:t>
            </a:r>
            <a:endParaRPr lang="en-GB" sz="54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GB" sz="2800" dirty="0"/>
          </a:p>
          <a:p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Кюфтета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pic>
        <p:nvPicPr>
          <p:cNvPr id="20484" name="Picture 4" descr="fd00969_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2987675" y="2997200"/>
            <a:ext cx="3529013" cy="2776538"/>
          </a:xfrm>
          <a:noFill/>
          <a:ln/>
        </p:spPr>
      </p:pic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5795963" y="5734050"/>
            <a:ext cx="29527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bg-BG" sz="4800" b="1" dirty="0" smtClean="0">
                <a:solidFill>
                  <a:srgbClr val="FFFF00"/>
                </a:solidFill>
                <a:latin typeface="Arial Black" pitchFamily="34" charset="0"/>
              </a:rPr>
              <a:t>Швеция</a:t>
            </a:r>
            <a:endParaRPr lang="en-GB" sz="48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42918"/>
            <a:ext cx="8229600" cy="1571636"/>
          </a:xfrm>
        </p:spPr>
        <p:txBody>
          <a:bodyPr/>
          <a:lstStyle/>
          <a:p>
            <a:r>
              <a:rPr lang="bg-BG" sz="6000" dirty="0" smtClean="0">
                <a:solidFill>
                  <a:srgbClr val="FFFF00"/>
                </a:solidFill>
                <a:latin typeface="Arial Black" pitchFamily="34" charset="0"/>
              </a:rPr>
              <a:t>Коя е столицата на Уелс</a:t>
            </a:r>
            <a:r>
              <a:rPr lang="en-GB" sz="6000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60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00306"/>
            <a:ext cx="8229600" cy="3625857"/>
          </a:xfrm>
        </p:spPr>
        <p:txBody>
          <a:bodyPr/>
          <a:lstStyle/>
          <a:p>
            <a:endParaRPr lang="en-GB" sz="5400" dirty="0">
              <a:solidFill>
                <a:srgbClr val="FFCC00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а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Харлех</a:t>
            </a:r>
            <a:r>
              <a:rPr lang="en-GB" sz="5000" dirty="0">
                <a:solidFill>
                  <a:srgbClr val="FFFF00"/>
                </a:solidFill>
                <a:latin typeface="Arial Black" pitchFamily="34" charset="0"/>
              </a:rPr>
              <a:t>	   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б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Суонзи</a:t>
            </a: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  <a:p>
            <a:pPr>
              <a:buFontTx/>
              <a:buNone/>
            </a:pP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  <a:p>
            <a:pPr>
              <a:buFontTx/>
              <a:buNone/>
            </a:pP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в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Бангор   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г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Кардиф</a:t>
            </a: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82CC-8ADE-4486-B30E-6FBC12A1E9DA}" type="slidenum">
              <a:rPr lang="en-GB" smtClean="0"/>
              <a:pPr/>
              <a:t>70</a:t>
            </a:fld>
            <a:endParaRPr lang="en-GB"/>
          </a:p>
        </p:txBody>
      </p:sp>
      <p:sp>
        <p:nvSpPr>
          <p:cNvPr id="1026" name="AutoShape 2" descr="&amp;Rcy;&amp;iecy;&amp;zcy;&amp;ucy;&amp;lcy;&amp;tcy;&amp;acy;&amp;tcy; &amp;scy; &amp;icy;&amp;zcy;&amp;ocy;&amp;bcy;&amp;rcy;&amp;acy;&amp;zhcy;&amp;iecy;&amp;ncy;&amp;icy;&amp;iecy; &amp;zcy;&amp;acy; &amp;CHcy;&amp;iecy;&amp;scy;&amp;tcy;&amp;icy;&amp;tcy; &amp;dcy;&amp;iecy;&amp;ncy; &amp;ncy;&amp;acy; &amp;iecy;&amp;vcy;&amp;rcy;&amp;ocy;&amp;pcy;&amp;a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g-BG"/>
          </a:p>
        </p:txBody>
      </p:sp>
      <p:pic>
        <p:nvPicPr>
          <p:cNvPr id="1028" name="Picture 4" descr="https://t1.pozdravi.net/data/media/9/den-na-evropa-s-cvet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pPr algn="ctr">
              <a:buFontTx/>
              <a:buNone/>
            </a:pPr>
            <a:r>
              <a:rPr lang="bg-BG" sz="8800" dirty="0" smtClean="0">
                <a:solidFill>
                  <a:srgbClr val="FFFF00"/>
                </a:solidFill>
                <a:latin typeface="Arial Black" pitchFamily="34" charset="0"/>
              </a:rPr>
              <a:t>г</a:t>
            </a:r>
            <a:r>
              <a:rPr lang="en-GB" sz="88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8800" dirty="0" smtClean="0">
                <a:solidFill>
                  <a:srgbClr val="FFFF00"/>
                </a:solidFill>
                <a:latin typeface="Arial Black" pitchFamily="34" charset="0"/>
              </a:rPr>
              <a:t>Кардиф</a:t>
            </a:r>
            <a:endParaRPr lang="en-GB" sz="88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4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642918"/>
            <a:ext cx="8229600" cy="1714512"/>
          </a:xfrm>
        </p:spPr>
        <p:txBody>
          <a:bodyPr/>
          <a:lstStyle/>
          <a:p>
            <a:r>
              <a:rPr lang="bg-BG" sz="6000" dirty="0" smtClean="0">
                <a:solidFill>
                  <a:srgbClr val="FFFF00"/>
                </a:solidFill>
                <a:latin typeface="Arial Black" pitchFamily="34" charset="0"/>
              </a:rPr>
              <a:t>Коя е столицата на Белгия</a:t>
            </a:r>
            <a:r>
              <a:rPr lang="en-GB" sz="6000" dirty="0" smtClean="0">
                <a:solidFill>
                  <a:srgbClr val="FFFF00"/>
                </a:solidFill>
                <a:latin typeface="Arial Black" pitchFamily="34" charset="0"/>
              </a:rPr>
              <a:t>?</a:t>
            </a:r>
            <a:endParaRPr lang="en-GB" sz="60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57430"/>
            <a:ext cx="8229600" cy="3768733"/>
          </a:xfrm>
        </p:spPr>
        <p:txBody>
          <a:bodyPr/>
          <a:lstStyle/>
          <a:p>
            <a:pPr>
              <a:buFontTx/>
              <a:buNone/>
            </a:pPr>
            <a:endParaRPr lang="en-GB" sz="5000" dirty="0">
              <a:solidFill>
                <a:srgbClr val="FFCC00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а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Брюксел    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б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Гент</a:t>
            </a: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  <a:p>
            <a:pPr>
              <a:buFontTx/>
              <a:buNone/>
            </a:pP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  <a:p>
            <a:pPr>
              <a:buFontTx/>
              <a:buNone/>
            </a:pP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в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Амстердам 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г</a:t>
            </a:r>
            <a:r>
              <a:rPr lang="en-GB" sz="5000" dirty="0" smtClean="0">
                <a:solidFill>
                  <a:srgbClr val="FFFF00"/>
                </a:solidFill>
                <a:latin typeface="Arial Black" pitchFamily="34" charset="0"/>
              </a:rPr>
              <a:t>) </a:t>
            </a:r>
            <a:r>
              <a:rPr lang="bg-BG" sz="5000" dirty="0" smtClean="0">
                <a:solidFill>
                  <a:srgbClr val="FFFF00"/>
                </a:solidFill>
                <a:latin typeface="Arial Black" pitchFamily="34" charset="0"/>
              </a:rPr>
              <a:t>Берн</a:t>
            </a:r>
            <a:endParaRPr lang="en-GB" sz="50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860</Words>
  <Application>Microsoft Office PowerPoint</Application>
  <PresentationFormat>On-screen Show (4:3)</PresentationFormat>
  <Paragraphs>939</Paragraphs>
  <Slides>70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70</vt:i4>
      </vt:variant>
    </vt:vector>
  </HeadingPairs>
  <TitlesOfParts>
    <vt:vector size="72" baseType="lpstr">
      <vt:lpstr>Office Theme</vt:lpstr>
      <vt:lpstr>Custom Design</vt:lpstr>
      <vt:lpstr>Какво знаете  за Европа? /Викторина/</vt:lpstr>
      <vt:lpstr>1.  ЕВРОПЕЙСКИ СТОЛИЦИ </vt:lpstr>
      <vt:lpstr>Коя е столицата на Ирландия?</vt:lpstr>
      <vt:lpstr>Slide 4</vt:lpstr>
      <vt:lpstr>Коя е столицата на Лихтенщайн?</vt:lpstr>
      <vt:lpstr>Slide 6</vt:lpstr>
      <vt:lpstr>Коя е столицата на Уелс?</vt:lpstr>
      <vt:lpstr>Slide 8</vt:lpstr>
      <vt:lpstr>Коя е столицата на Белгия?</vt:lpstr>
      <vt:lpstr>Slide 10</vt:lpstr>
      <vt:lpstr>Коя с столицата на Швеция?</vt:lpstr>
      <vt:lpstr>Slide 12</vt:lpstr>
      <vt:lpstr>Коя е столицата на  Финландия?</vt:lpstr>
      <vt:lpstr>Slide 14</vt:lpstr>
      <vt:lpstr>Коя е столицата на Швейцария?</vt:lpstr>
      <vt:lpstr>Slide 16</vt:lpstr>
      <vt:lpstr>Коя е столицата на Полша?</vt:lpstr>
      <vt:lpstr>Slide 18</vt:lpstr>
      <vt:lpstr>Коя е столицата на Латвия?</vt:lpstr>
      <vt:lpstr>Slide 20</vt:lpstr>
      <vt:lpstr>Коя е столицата на Литва?</vt:lpstr>
      <vt:lpstr>Slide 22</vt:lpstr>
      <vt:lpstr>Slide 23</vt:lpstr>
      <vt:lpstr>Името на коя държава означава “ниска земя”?</vt:lpstr>
      <vt:lpstr>В коя страна може да ядете паеля?</vt:lpstr>
      <vt:lpstr>В коя страна се намира връх Монблан?</vt:lpstr>
      <vt:lpstr>В коя страна магистралите се наричат аутобани?</vt:lpstr>
      <vt:lpstr>Коя страна е с най-малко население?</vt:lpstr>
      <vt:lpstr>Коя страна е най-голяма по площ?</vt:lpstr>
      <vt:lpstr>Коя е най-малката държава в Европа?</vt:lpstr>
      <vt:lpstr>Къде се намира Европейският Парламент?</vt:lpstr>
      <vt:lpstr>Към коя държава принадлежи Сардиния?</vt:lpstr>
      <vt:lpstr>В коя държава не се използва еврото?</vt:lpstr>
      <vt:lpstr>Талин е столицата на ...</vt:lpstr>
      <vt:lpstr>Коя страна е най-големият производител на сирене?</vt:lpstr>
      <vt:lpstr>В коя държава прасетата са 2 пъти повече от хората?</vt:lpstr>
      <vt:lpstr>Коя страна нарича себе си “Магиар”?</vt:lpstr>
      <vt:lpstr>В коя страна фламандският и френският са официални езици?</vt:lpstr>
      <vt:lpstr>Коя страна е с най-голямо население?</vt:lpstr>
      <vt:lpstr> Коя държава е известна като “Суоми” на собствения си език?</vt:lpstr>
      <vt:lpstr>Колко са в момента страните-членки на ЕС?</vt:lpstr>
      <vt:lpstr>Коя страна е печелила 7 пъти песенния конкурс “Евровизия”?</vt:lpstr>
      <vt:lpstr> Известен френски художник е бил ...</vt:lpstr>
      <vt:lpstr>Коя е излишната дума?</vt:lpstr>
      <vt:lpstr>През коя година България и Румъния се присъединиха към ЕС?</vt:lpstr>
      <vt:lpstr>Къде се развива действието в пиесата “Ромео и Жулиета”?</vt:lpstr>
      <vt:lpstr>Коя е най-северната столица?</vt:lpstr>
      <vt:lpstr>Къде се намира връх Матерхорн?</vt:lpstr>
      <vt:lpstr>На кого е “кръстен” континентът Европа?</vt:lpstr>
      <vt:lpstr>Кое разделя Европа от Азия?</vt:lpstr>
      <vt:lpstr>Кое растение НЕ Е пренесено от Америка?</vt:lpstr>
      <vt:lpstr>Коя е столицата на Кипър?</vt:lpstr>
      <vt:lpstr>Коя е най-голямата по брой жители столица?</vt:lpstr>
      <vt:lpstr>Кой град НЕ Е столица?</vt:lpstr>
      <vt:lpstr>Коя е административната столица на Холандия?</vt:lpstr>
      <vt:lpstr>През коя столица НЕ минава река Дунав?</vt:lpstr>
      <vt:lpstr>Коя е най-южната столица?</vt:lpstr>
      <vt:lpstr>3. ЕВРОПЕЙСКИ ХРАНИ </vt:lpstr>
      <vt:lpstr>Коя страна свързвате  с …?</vt:lpstr>
      <vt:lpstr>Коя страна свързвате  с …?</vt:lpstr>
      <vt:lpstr>Коя страна свързвате  с …?</vt:lpstr>
      <vt:lpstr>Коя страна свързвате  със …?</vt:lpstr>
      <vt:lpstr>Коя страна свързвате  с …?</vt:lpstr>
      <vt:lpstr>Коя страна свързвате  със …?</vt:lpstr>
      <vt:lpstr>Коя страна свързвате  с …?</vt:lpstr>
      <vt:lpstr>Коя страна свързвате  с …?</vt:lpstr>
      <vt:lpstr>Коя страна свързвате  с …?</vt:lpstr>
      <vt:lpstr>Коя страна свързвате  с …?</vt:lpstr>
      <vt:lpstr>Коя страна свързвате  с …?</vt:lpstr>
      <vt:lpstr>Slide 70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millionaire?</dc:title>
  <dc:creator>Mr Yates</dc:creator>
  <cp:lastModifiedBy>User</cp:lastModifiedBy>
  <cp:revision>74</cp:revision>
  <dcterms:created xsi:type="dcterms:W3CDTF">2007-09-04T12:53:26Z</dcterms:created>
  <dcterms:modified xsi:type="dcterms:W3CDTF">2016-05-05T21:16:09Z</dcterms:modified>
</cp:coreProperties>
</file>