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38984-25ED-4093-B16B-2E6D9BE8B1FE}" type="datetimeFigureOut">
              <a:rPr lang="sr-Latn-CS"/>
              <a:pPr>
                <a:defRPr/>
              </a:pPr>
              <a:t>18.9.2016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27F0C-D8E7-4D8B-A060-C30B866BF4D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D40AD-F9CD-4618-9A12-9A0420BC5A27}" type="datetimeFigureOut">
              <a:rPr lang="sr-Latn-CS"/>
              <a:pPr>
                <a:defRPr/>
              </a:pPr>
              <a:t>18.9.2016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E6886-2CBD-4E6F-8683-9009858E7A5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4A4A9-85A8-4995-AF15-2892B9432E39}" type="datetimeFigureOut">
              <a:rPr lang="sr-Latn-CS"/>
              <a:pPr>
                <a:defRPr/>
              </a:pPr>
              <a:t>18.9.2016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6D214-2827-4A4C-B705-80A55BC0612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D20A3-8E80-4E88-9715-CC109626FEE7}" type="datetimeFigureOut">
              <a:rPr lang="sr-Latn-CS"/>
              <a:pPr>
                <a:defRPr/>
              </a:pPr>
              <a:t>18.9.2016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F1136-7BBA-4259-AFDC-59264294C27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616A-0038-4AF6-A3B4-BCBB3D60F8C2}" type="datetimeFigureOut">
              <a:rPr lang="sr-Latn-CS"/>
              <a:pPr>
                <a:defRPr/>
              </a:pPr>
              <a:t>18.9.2016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17BB0-4900-41CC-BDE8-9015E7DD71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BBA2D-E99A-4339-83F1-89FFE4CF2BD9}" type="datetimeFigureOut">
              <a:rPr lang="sr-Latn-CS"/>
              <a:pPr>
                <a:defRPr/>
              </a:pPr>
              <a:t>18.9.2016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19FB8-FE93-439D-AABD-4AEAACA6B00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744AF-05CF-45C8-B546-9F49DA7DEAB9}" type="datetimeFigureOut">
              <a:rPr lang="sr-Latn-CS"/>
              <a:pPr>
                <a:defRPr/>
              </a:pPr>
              <a:t>18.9.2016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C7225-E936-450A-9914-AE7053849F0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D6C9C-B810-4F65-9342-A5A2A528B6D8}" type="datetimeFigureOut">
              <a:rPr lang="sr-Latn-CS"/>
              <a:pPr>
                <a:defRPr/>
              </a:pPr>
              <a:t>18.9.2016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FE2C7-8C56-451D-AA7A-DBEB88764B5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4951-A59B-4C1B-B3C2-36355448C46D}" type="datetimeFigureOut">
              <a:rPr lang="sr-Latn-CS"/>
              <a:pPr>
                <a:defRPr/>
              </a:pPr>
              <a:t>18.9.2016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4FAF3-8117-48E5-AD76-928598B6CE8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E3157-4945-4E0D-A1D5-811D6D28053E}" type="datetimeFigureOut">
              <a:rPr lang="sr-Latn-CS"/>
              <a:pPr>
                <a:defRPr/>
              </a:pPr>
              <a:t>18.9.2016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88A7E-A1B1-480B-B4C0-B6EB3068F1C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BED04-ED75-4689-85B1-7715878DEDEF}" type="datetimeFigureOut">
              <a:rPr lang="sr-Latn-CS"/>
              <a:pPr>
                <a:defRPr/>
              </a:pPr>
              <a:t>18.9.2016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CDE39-5E4C-4FF7-95EF-077B401C610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0B6FC3-A466-4DBD-B1A1-6253BF73D843}" type="datetimeFigureOut">
              <a:rPr lang="sr-Latn-CS"/>
              <a:pPr>
                <a:defRPr/>
              </a:pPr>
              <a:t>18.9.2016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808E72-BF7C-465C-9DA5-4DD851678BA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hyperlink" Target="https://pogledkrozprozor.wordpress.com/2016/06/30/active-attractive-and-interactive-eu-mathematic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erasmus-plus.ro/wp-content/uploads/2013/11/erasmus+logo_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0"/>
            <a:ext cx="20716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http://www.ue-varna.bg/Uploads/AdminUploads/images/crchr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9" descr="Резултат с изображение за bg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pic>
        <p:nvPicPr>
          <p:cNvPr id="2053" name="Picture 11" descr="http://www.crwflags.com/fotw/images/b/bg-stat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54750"/>
            <a:ext cx="1071563" cy="60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4" name="AutoShape 13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2055" name="AutoShape 15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2056" name="AutoShape 17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2057" name="AutoShape 19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pic>
        <p:nvPicPr>
          <p:cNvPr id="2058" name="Picture 21" descr="https://upload.wikimedia.org/wikipedia/commons/thumb/1/1b/Flag_of_Croatia.svg/1280px-Flag_of_Croat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9" name="Picture 23" descr="http://wwp.greenwichmeantime.com/time-zone/europe/european-union/estonia/images/estonia-fla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0" name="Picture 27" descr="http://niemiecki-bielsko.pl/wp-content/uploads/2014/07/D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61" name="AutoShape 29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2062" name="AutoShape 31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2063" name="AutoShape 33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pic>
        <p:nvPicPr>
          <p:cNvPr id="2064" name="Picture 35" descr="http://kids.nationalgeographic.com/content/dam/kids/photos/Countries/H-P/italy-fla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5" name="Picture 37" descr="http://www.mapsofworld.com/images/world-countries-flags/lithuania-fla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6" name="Picture 39" descr="https://upload.wikimedia.org/wikipedia/commons/thumb/5/5c/Flag_of_Portugal.svg/2000px-Flag_of_Portugal.sv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38" y="6265863"/>
            <a:ext cx="1071562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7" name="Picture 41" descr="http://www.crwflags.com/fotw/images/e/es-1936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3875" y="6245225"/>
            <a:ext cx="100012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68" name="TextBox 23"/>
          <p:cNvSpPr txBox="1">
            <a:spLocks noChangeArrowheads="1"/>
          </p:cNvSpPr>
          <p:nvPr/>
        </p:nvSpPr>
        <p:spPr bwMode="auto">
          <a:xfrm>
            <a:off x="1643063" y="0"/>
            <a:ext cx="564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>
                <a:solidFill>
                  <a:srgbClr val="003399"/>
                </a:solidFill>
                <a:latin typeface="Calibri" pitchFamily="34" charset="0"/>
              </a:rPr>
              <a:t>№</a:t>
            </a:r>
            <a:r>
              <a:rPr lang="ru-RU">
                <a:solidFill>
                  <a:srgbClr val="003399"/>
                </a:solidFill>
                <a:latin typeface="Calibri" pitchFamily="34" charset="0"/>
              </a:rPr>
              <a:t>2015-1-</a:t>
            </a:r>
            <a:r>
              <a:rPr lang="en-US">
                <a:solidFill>
                  <a:srgbClr val="003399"/>
                </a:solidFill>
                <a:latin typeface="Calibri" pitchFamily="34" charset="0"/>
              </a:rPr>
              <a:t>BG01-KA201-014198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Calibri" pitchFamily="34" charset="0"/>
              </a:rPr>
              <a:t>Active, Attractive And Interactive eU Mathematics</a:t>
            </a:r>
          </a:p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2069" name="TextBox 21"/>
          <p:cNvSpPr txBox="1">
            <a:spLocks noChangeArrowheads="1"/>
          </p:cNvSpPr>
          <p:nvPr/>
        </p:nvSpPr>
        <p:spPr bwMode="auto">
          <a:xfrm>
            <a:off x="2357438" y="642938"/>
            <a:ext cx="3214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 i="1">
                <a:latin typeface="Calibri" pitchFamily="34" charset="0"/>
              </a:rPr>
              <a:t>Report-june</a:t>
            </a:r>
          </a:p>
        </p:txBody>
      </p:sp>
      <p:sp>
        <p:nvSpPr>
          <p:cNvPr id="2070" name="TextBox 23"/>
          <p:cNvSpPr txBox="1">
            <a:spLocks noChangeArrowheads="1"/>
          </p:cNvSpPr>
          <p:nvPr/>
        </p:nvSpPr>
        <p:spPr bwMode="auto">
          <a:xfrm>
            <a:off x="785813" y="1428750"/>
            <a:ext cx="6780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/>
              <a:t>1. Working on moodle platform-Marijana Zarožinski i Igor Vidović</a:t>
            </a:r>
          </a:p>
        </p:txBody>
      </p:sp>
      <p:pic>
        <p:nvPicPr>
          <p:cNvPr id="2071" name="Picture 24" descr="slika moodle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4375" y="1857375"/>
            <a:ext cx="6143625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ttp://erasmus-plus.ro/wp-content/uploads/2013/11/erasmus+logo_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0"/>
            <a:ext cx="20716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http://www.ue-varna.bg/Uploads/AdminUploads/images/crchr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9" descr="Резултат с изображение за bg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pic>
        <p:nvPicPr>
          <p:cNvPr id="3077" name="Picture 11" descr="http://www.crwflags.com/fotw/images/b/bg-stat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54750"/>
            <a:ext cx="1071563" cy="60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8" name="AutoShape 13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3079" name="AutoShape 15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3080" name="AutoShape 17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3081" name="AutoShape 19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pic>
        <p:nvPicPr>
          <p:cNvPr id="3082" name="Picture 21" descr="https://upload.wikimedia.org/wikipedia/commons/thumb/1/1b/Flag_of_Croatia.svg/1280px-Flag_of_Croat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3" name="Picture 23" descr="http://wwp.greenwichmeantime.com/time-zone/europe/european-union/estonia/images/estonia-fla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4" name="Picture 27" descr="http://niemiecki-bielsko.pl/wp-content/uploads/2014/07/D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85" name="AutoShape 29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3086" name="AutoShape 31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3087" name="AutoShape 33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pic>
        <p:nvPicPr>
          <p:cNvPr id="3088" name="Picture 35" descr="http://kids.nationalgeographic.com/content/dam/kids/photos/Countries/H-P/italy-fla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9" name="Picture 37" descr="http://www.mapsofworld.com/images/world-countries-flags/lithuania-fla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90" name="Picture 39" descr="https://upload.wikimedia.org/wikipedia/commons/thumb/5/5c/Flag_of_Portugal.svg/2000px-Flag_of_Portugal.sv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38" y="6265863"/>
            <a:ext cx="1071562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91" name="Picture 41" descr="http://www.crwflags.com/fotw/images/e/es-1936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3875" y="6245225"/>
            <a:ext cx="100012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92" name="TextBox 23"/>
          <p:cNvSpPr txBox="1">
            <a:spLocks noChangeArrowheads="1"/>
          </p:cNvSpPr>
          <p:nvPr/>
        </p:nvSpPr>
        <p:spPr bwMode="auto">
          <a:xfrm>
            <a:off x="1643063" y="0"/>
            <a:ext cx="564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>
                <a:solidFill>
                  <a:srgbClr val="003399"/>
                </a:solidFill>
                <a:latin typeface="Calibri" pitchFamily="34" charset="0"/>
              </a:rPr>
              <a:t>№</a:t>
            </a:r>
            <a:r>
              <a:rPr lang="ru-RU">
                <a:solidFill>
                  <a:srgbClr val="003399"/>
                </a:solidFill>
                <a:latin typeface="Calibri" pitchFamily="34" charset="0"/>
              </a:rPr>
              <a:t>2015-1-</a:t>
            </a:r>
            <a:r>
              <a:rPr lang="en-US">
                <a:solidFill>
                  <a:srgbClr val="003399"/>
                </a:solidFill>
                <a:latin typeface="Calibri" pitchFamily="34" charset="0"/>
              </a:rPr>
              <a:t>BG01-KA201-014198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Calibri" pitchFamily="34" charset="0"/>
              </a:rPr>
              <a:t>Active, Attractive And Interactive eU Mathematics</a:t>
            </a:r>
          </a:p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3093" name="TextBox 25"/>
          <p:cNvSpPr txBox="1">
            <a:spLocks noChangeArrowheads="1"/>
          </p:cNvSpPr>
          <p:nvPr/>
        </p:nvSpPr>
        <p:spPr bwMode="auto">
          <a:xfrm>
            <a:off x="428625" y="1000125"/>
            <a:ext cx="8429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2. Meetinig of project team to define components of the workshop</a:t>
            </a:r>
          </a:p>
          <a:p>
            <a:endParaRPr lang="hr-HR"/>
          </a:p>
          <a:p>
            <a:r>
              <a:rPr lang="hr-HR"/>
              <a:t>3. Organising workshop in our school</a:t>
            </a:r>
          </a:p>
          <a:p>
            <a:endParaRPr lang="hr-HR"/>
          </a:p>
          <a:p>
            <a:r>
              <a:rPr lang="hr-HR"/>
              <a:t>4. Approval of the Nacional Agency of Education, Osijek:</a:t>
            </a:r>
          </a:p>
          <a:p>
            <a:r>
              <a:rPr lang="hr-HR"/>
              <a:t>-Workshop in Industrial and Trade High School will be supported </a:t>
            </a:r>
          </a:p>
          <a:p>
            <a:r>
              <a:rPr lang="hr-HR"/>
              <a:t>by the National Agency of Education</a:t>
            </a:r>
          </a:p>
          <a:p>
            <a:endParaRPr lang="hr-HR"/>
          </a:p>
          <a:p>
            <a:r>
              <a:rPr lang="hr-HR"/>
              <a:t>5. </a:t>
            </a:r>
            <a:r>
              <a:rPr lang="en-US"/>
              <a:t>Application for holding lectures and workshops</a:t>
            </a:r>
            <a:r>
              <a:rPr lang="hr-HR"/>
              <a:t> on the </a:t>
            </a:r>
            <a:r>
              <a:rPr lang="en-US"/>
              <a:t>National conference of teachers of mathematics</a:t>
            </a:r>
            <a:r>
              <a:rPr lang="hr-HR"/>
              <a:t> that will be held on 25.8.-26.8.2016. in Osijek</a:t>
            </a:r>
          </a:p>
          <a:p>
            <a:r>
              <a:rPr lang="hr-HR"/>
              <a:t>-Marijana Zarožinski is going to hold lecture about project-dissemination of project and workshop about Kahoot!</a:t>
            </a:r>
          </a:p>
          <a:p>
            <a:endParaRPr lang="hr-HR"/>
          </a:p>
          <a:p>
            <a:endParaRPr lang="hr-HR"/>
          </a:p>
          <a:p>
            <a:endParaRPr lang="hr-HR"/>
          </a:p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ttp://erasmus-plus.ro/wp-content/uploads/2013/11/erasmus+logo_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0"/>
            <a:ext cx="20716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http://www.ue-varna.bg/Uploads/AdminUploads/images/crchr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9" descr="Резултат с изображение за bg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pic>
        <p:nvPicPr>
          <p:cNvPr id="4101" name="Picture 11" descr="http://www.crwflags.com/fotw/images/b/bg-stat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54750"/>
            <a:ext cx="1071563" cy="60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2" name="AutoShape 13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4103" name="AutoShape 15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4104" name="AutoShape 17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4105" name="AutoShape 19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pic>
        <p:nvPicPr>
          <p:cNvPr id="4106" name="Picture 21" descr="https://upload.wikimedia.org/wikipedia/commons/thumb/1/1b/Flag_of_Croatia.svg/1280px-Flag_of_Croat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7" name="Picture 23" descr="http://wwp.greenwichmeantime.com/time-zone/europe/european-union/estonia/images/estonia-fla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8" name="Picture 27" descr="http://niemiecki-bielsko.pl/wp-content/uploads/2014/07/D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9" name="AutoShape 29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4110" name="AutoShape 31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4111" name="AutoShape 33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pic>
        <p:nvPicPr>
          <p:cNvPr id="4112" name="Picture 35" descr="http://kids.nationalgeographic.com/content/dam/kids/photos/Countries/H-P/italy-fla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13" name="Picture 37" descr="http://www.mapsofworld.com/images/world-countries-flags/lithuania-fla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14" name="Picture 39" descr="https://upload.wikimedia.org/wikipedia/commons/thumb/5/5c/Flag_of_Portugal.svg/2000px-Flag_of_Portugal.sv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38" y="6265863"/>
            <a:ext cx="1071562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15" name="Picture 41" descr="http://www.crwflags.com/fotw/images/e/es-1936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3875" y="6245225"/>
            <a:ext cx="100012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16" name="TextBox 23"/>
          <p:cNvSpPr txBox="1">
            <a:spLocks noChangeArrowheads="1"/>
          </p:cNvSpPr>
          <p:nvPr/>
        </p:nvSpPr>
        <p:spPr bwMode="auto">
          <a:xfrm>
            <a:off x="1643063" y="0"/>
            <a:ext cx="564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>
                <a:solidFill>
                  <a:srgbClr val="003399"/>
                </a:solidFill>
                <a:latin typeface="Calibri" pitchFamily="34" charset="0"/>
              </a:rPr>
              <a:t>№</a:t>
            </a:r>
            <a:r>
              <a:rPr lang="ru-RU">
                <a:solidFill>
                  <a:srgbClr val="003399"/>
                </a:solidFill>
                <a:latin typeface="Calibri" pitchFamily="34" charset="0"/>
              </a:rPr>
              <a:t>2015-1-</a:t>
            </a:r>
            <a:r>
              <a:rPr lang="en-US">
                <a:solidFill>
                  <a:srgbClr val="003399"/>
                </a:solidFill>
                <a:latin typeface="Calibri" pitchFamily="34" charset="0"/>
              </a:rPr>
              <a:t>BG01-KA201-014198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Calibri" pitchFamily="34" charset="0"/>
              </a:rPr>
              <a:t>Active, Attractive And Interactive eU Mathematics</a:t>
            </a:r>
          </a:p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4117" name="TextBox 21"/>
          <p:cNvSpPr txBox="1">
            <a:spLocks noChangeArrowheads="1"/>
          </p:cNvSpPr>
          <p:nvPr/>
        </p:nvSpPr>
        <p:spPr bwMode="auto">
          <a:xfrm>
            <a:off x="0" y="857250"/>
            <a:ext cx="8863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/>
              <a:t>6. Student’s virtual mobilitiy on 2.6.2016.- conection feild, on 9.6.2016. went very well</a:t>
            </a:r>
          </a:p>
        </p:txBody>
      </p:sp>
      <p:pic>
        <p:nvPicPr>
          <p:cNvPr id="4118" name="Picture 23" descr="media-share-0.02.01.9eed343314f2c65bd2cd8643c38a07522721675d41f48621c6a77db908083e1d-Picture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285875"/>
            <a:ext cx="48101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4" descr="media-share-0.02.01.27be81ea2101faf009693e45f03ba431fd9863ab42b8f2995667f7d8033454d4-Pictur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57750" y="1285875"/>
            <a:ext cx="4714875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27" descr="media-share-0.02.01.bf37d167c8c5ab8cae729501c89fcddcab2ffb1e55e0c382381b668ee994f02f-Picture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214313" y="4000500"/>
            <a:ext cx="5080001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28" descr="media-share-0.02.01.0345eedb7b269934ee0defc458b9e5506706df9ac670720f7a96274dfb8512f8-Picture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57750" y="4005263"/>
            <a:ext cx="5072063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ttp://erasmus-plus.ro/wp-content/uploads/2013/11/erasmus+logo_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0"/>
            <a:ext cx="20716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 descr="http://www.ue-varna.bg/Uploads/AdminUploads/images/crchr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9" descr="Резултат с изображение за bg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pic>
        <p:nvPicPr>
          <p:cNvPr id="5125" name="Picture 11" descr="http://www.crwflags.com/fotw/images/b/bg-stat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54750"/>
            <a:ext cx="1071563" cy="60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6" name="AutoShape 13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5127" name="AutoShape 15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5128" name="AutoShape 17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5129" name="AutoShape 19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pic>
        <p:nvPicPr>
          <p:cNvPr id="5130" name="Picture 21" descr="https://upload.wikimedia.org/wikipedia/commons/thumb/1/1b/Flag_of_Croatia.svg/1280px-Flag_of_Croat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31" name="Picture 23" descr="http://wwp.greenwichmeantime.com/time-zone/europe/european-union/estonia/images/estonia-fla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32" name="Picture 27" descr="http://niemiecki-bielsko.pl/wp-content/uploads/2014/07/D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33" name="AutoShape 29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5134" name="AutoShape 31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5135" name="AutoShape 33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pic>
        <p:nvPicPr>
          <p:cNvPr id="5136" name="Picture 35" descr="http://kids.nationalgeographic.com/content/dam/kids/photos/Countries/H-P/italy-fla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37" name="Picture 37" descr="http://www.mapsofworld.com/images/world-countries-flags/lithuania-fla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38" name="Picture 39" descr="https://upload.wikimedia.org/wikipedia/commons/thumb/5/5c/Flag_of_Portugal.svg/2000px-Flag_of_Portugal.sv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38" y="6265863"/>
            <a:ext cx="1071562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39" name="Picture 41" descr="http://www.crwflags.com/fotw/images/e/es-1936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3875" y="6245225"/>
            <a:ext cx="100012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40" name="TextBox 23"/>
          <p:cNvSpPr txBox="1">
            <a:spLocks noChangeArrowheads="1"/>
          </p:cNvSpPr>
          <p:nvPr/>
        </p:nvSpPr>
        <p:spPr bwMode="auto">
          <a:xfrm>
            <a:off x="1643063" y="0"/>
            <a:ext cx="564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>
                <a:solidFill>
                  <a:srgbClr val="003399"/>
                </a:solidFill>
                <a:latin typeface="Calibri" pitchFamily="34" charset="0"/>
              </a:rPr>
              <a:t>№</a:t>
            </a:r>
            <a:r>
              <a:rPr lang="ru-RU">
                <a:solidFill>
                  <a:srgbClr val="003399"/>
                </a:solidFill>
                <a:latin typeface="Calibri" pitchFamily="34" charset="0"/>
              </a:rPr>
              <a:t>2015-1-</a:t>
            </a:r>
            <a:r>
              <a:rPr lang="en-US">
                <a:solidFill>
                  <a:srgbClr val="003399"/>
                </a:solidFill>
                <a:latin typeface="Calibri" pitchFamily="34" charset="0"/>
              </a:rPr>
              <a:t>BG01-KA201-014198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Calibri" pitchFamily="34" charset="0"/>
              </a:rPr>
              <a:t>Active, Attractive And Interactive eU Mathematics</a:t>
            </a:r>
          </a:p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5141" name="TextBox 21"/>
          <p:cNvSpPr txBox="1">
            <a:spLocks noChangeArrowheads="1"/>
          </p:cNvSpPr>
          <p:nvPr/>
        </p:nvSpPr>
        <p:spPr bwMode="auto">
          <a:xfrm>
            <a:off x="0" y="857250"/>
            <a:ext cx="88630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/>
              <a:t>6. Student’s virtual mobilitiy on 2.6.2016.- conection feild, on 9.6.2016. went very well</a:t>
            </a:r>
          </a:p>
          <a:p>
            <a:endParaRPr lang="hr-HR"/>
          </a:p>
          <a:p>
            <a:r>
              <a:rPr lang="hr-HR"/>
              <a:t>-text in excell</a:t>
            </a:r>
          </a:p>
        </p:txBody>
      </p:sp>
      <p:pic>
        <p:nvPicPr>
          <p:cNvPr id="5142" name="Picture 25" descr="chat 9.6.2016.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14500" y="1214438"/>
            <a:ext cx="69834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ttp://erasmus-plus.ro/wp-content/uploads/2013/11/erasmus+logo_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0"/>
            <a:ext cx="20716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7" descr="http://www.ue-varna.bg/Uploads/AdminUploads/images/crchr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9" descr="Резултат с изображение за bg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pic>
        <p:nvPicPr>
          <p:cNvPr id="6149" name="Picture 11" descr="http://www.crwflags.com/fotw/images/b/bg-stat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54750"/>
            <a:ext cx="1071563" cy="60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0" name="AutoShape 13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6151" name="AutoShape 15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6152" name="AutoShape 17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6153" name="AutoShape 19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pic>
        <p:nvPicPr>
          <p:cNvPr id="6154" name="Picture 21" descr="https://upload.wikimedia.org/wikipedia/commons/thumb/1/1b/Flag_of_Croatia.svg/1280px-Flag_of_Croat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5" name="Picture 23" descr="http://wwp.greenwichmeantime.com/time-zone/europe/european-union/estonia/images/estonia-fla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6" name="Picture 27" descr="http://niemiecki-bielsko.pl/wp-content/uploads/2014/07/D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7" name="AutoShape 29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6158" name="AutoShape 31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6159" name="AutoShape 33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>
              <a:latin typeface="Calibri" pitchFamily="34" charset="0"/>
            </a:endParaRPr>
          </a:p>
        </p:txBody>
      </p:sp>
      <p:pic>
        <p:nvPicPr>
          <p:cNvPr id="6160" name="Picture 35" descr="http://kids.nationalgeographic.com/content/dam/kids/photos/Countries/H-P/italy-fla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61" name="Picture 37" descr="http://www.mapsofworld.com/images/world-countries-flags/lithuania-fla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62" name="Picture 39" descr="https://upload.wikimedia.org/wikipedia/commons/thumb/5/5c/Flag_of_Portugal.svg/2000px-Flag_of_Portugal.sv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38" y="6265863"/>
            <a:ext cx="1071562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63" name="Picture 41" descr="http://www.crwflags.com/fotw/images/e/es-1936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3875" y="6245225"/>
            <a:ext cx="100012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64" name="TextBox 23"/>
          <p:cNvSpPr txBox="1">
            <a:spLocks noChangeArrowheads="1"/>
          </p:cNvSpPr>
          <p:nvPr/>
        </p:nvSpPr>
        <p:spPr bwMode="auto">
          <a:xfrm>
            <a:off x="1643063" y="0"/>
            <a:ext cx="564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>
                <a:solidFill>
                  <a:srgbClr val="003399"/>
                </a:solidFill>
                <a:latin typeface="Calibri" pitchFamily="34" charset="0"/>
              </a:rPr>
              <a:t>№</a:t>
            </a:r>
            <a:r>
              <a:rPr lang="ru-RU">
                <a:solidFill>
                  <a:srgbClr val="003399"/>
                </a:solidFill>
                <a:latin typeface="Calibri" pitchFamily="34" charset="0"/>
              </a:rPr>
              <a:t>2015-1-</a:t>
            </a:r>
            <a:r>
              <a:rPr lang="en-US">
                <a:solidFill>
                  <a:srgbClr val="003399"/>
                </a:solidFill>
                <a:latin typeface="Calibri" pitchFamily="34" charset="0"/>
              </a:rPr>
              <a:t>BG01-KA201-014198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Calibri" pitchFamily="34" charset="0"/>
              </a:rPr>
              <a:t>Active, Attractive And Interactive eU Mathematics</a:t>
            </a:r>
          </a:p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6165" name="TextBox 21"/>
          <p:cNvSpPr txBox="1">
            <a:spLocks noChangeArrowheads="1"/>
          </p:cNvSpPr>
          <p:nvPr/>
        </p:nvSpPr>
        <p:spPr bwMode="auto">
          <a:xfrm>
            <a:off x="0" y="785813"/>
            <a:ext cx="62150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7. </a:t>
            </a:r>
            <a:r>
              <a:rPr lang="en-US"/>
              <a:t>Media communication, press releases, articles</a:t>
            </a:r>
            <a:endParaRPr lang="hr-HR"/>
          </a:p>
          <a:p>
            <a:endParaRPr lang="hr-HR"/>
          </a:p>
          <a:p>
            <a:pPr>
              <a:buFontTx/>
              <a:buChar char="-"/>
            </a:pPr>
            <a:r>
              <a:rPr lang="hr-HR"/>
              <a:t>Article in newsletter “Pogled kroz prozor”</a:t>
            </a:r>
          </a:p>
          <a:p>
            <a:pPr>
              <a:buFontTx/>
              <a:buChar char="-"/>
            </a:pPr>
            <a:r>
              <a:rPr lang="hr-HR">
                <a:hlinkClick r:id="rId12"/>
              </a:rPr>
              <a:t>https://pogledkrozprozor.wordpress.com/2016/06/30/active-attractive-and-interactive-eu-mathematics/</a:t>
            </a:r>
            <a:endParaRPr lang="hr-HR"/>
          </a:p>
          <a:p>
            <a:pPr>
              <a:buFontTx/>
              <a:buChar char="-"/>
            </a:pPr>
            <a:endParaRPr lang="hr-HR"/>
          </a:p>
        </p:txBody>
      </p:sp>
      <p:pic>
        <p:nvPicPr>
          <p:cNvPr id="6166" name="Picture 22" descr="pogled kroz prozor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46338" y="2357438"/>
            <a:ext cx="66976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212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Nana</dc:creator>
  <cp:lastModifiedBy>User</cp:lastModifiedBy>
  <cp:revision>43</cp:revision>
  <dcterms:created xsi:type="dcterms:W3CDTF">2016-06-24T10:49:32Z</dcterms:created>
  <dcterms:modified xsi:type="dcterms:W3CDTF">2016-09-18T15:57:51Z</dcterms:modified>
</cp:coreProperties>
</file>