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D746F-A857-413B-A0F2-E0D71CBAA4A2}" type="datetimeFigureOut">
              <a:rPr lang="bg-BG"/>
              <a:pPr>
                <a:defRPr/>
              </a:pPr>
              <a:t>18.9.2016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E9C49-1A05-47E6-B27A-DAC3F8203B9F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DB1E5-8906-4BE7-9F27-196890D2AAC3}" type="datetimeFigureOut">
              <a:rPr lang="bg-BG"/>
              <a:pPr>
                <a:defRPr/>
              </a:pPr>
              <a:t>18.9.2016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42B0E-6BD1-4491-93AA-A303F8823C55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14122-6F8E-4358-B9D7-287DFC2BC873}" type="datetimeFigureOut">
              <a:rPr lang="bg-BG"/>
              <a:pPr>
                <a:defRPr/>
              </a:pPr>
              <a:t>18.9.2016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E38A1-B436-4A58-B052-BB9144E3548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1123A-2A31-46C0-A713-8662EDAE48D4}" type="datetimeFigureOut">
              <a:rPr lang="bg-BG"/>
              <a:pPr>
                <a:defRPr/>
              </a:pPr>
              <a:t>18.9.2016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76589-165B-4F69-95B5-6C2BF5BABD9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D9967-EF78-4DAC-8044-E78D402E1054}" type="datetimeFigureOut">
              <a:rPr lang="bg-BG"/>
              <a:pPr>
                <a:defRPr/>
              </a:pPr>
              <a:t>18.9.2016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28611-71CB-494E-9063-083237FCD37A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C0744-58E1-440F-B880-79C6A5D75BDB}" type="datetimeFigureOut">
              <a:rPr lang="bg-BG"/>
              <a:pPr>
                <a:defRPr/>
              </a:pPr>
              <a:t>18.9.2016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B6D4F-0747-4886-8C29-BD56BF89067A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437E8-8EC9-48FA-B5D8-AC51F9D153B2}" type="datetimeFigureOut">
              <a:rPr lang="bg-BG"/>
              <a:pPr>
                <a:defRPr/>
              </a:pPr>
              <a:t>18.9.2016 г.</a:t>
            </a:fld>
            <a:endParaRPr lang="bg-B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E2345-FC7E-4F8D-ADE2-9CB488A3C1E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6D176-E4ED-4671-9622-34352D228FAF}" type="datetimeFigureOut">
              <a:rPr lang="bg-BG"/>
              <a:pPr>
                <a:defRPr/>
              </a:pPr>
              <a:t>18.9.2016 г.</a:t>
            </a:fld>
            <a:endParaRPr lang="bg-B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B203-E4B0-4DCC-B784-787ADE54ACC5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1F070-6730-4FC9-9F8F-C66E79015BF9}" type="datetimeFigureOut">
              <a:rPr lang="bg-BG"/>
              <a:pPr>
                <a:defRPr/>
              </a:pPr>
              <a:t>18.9.2016 г.</a:t>
            </a:fld>
            <a:endParaRPr lang="bg-B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5750F-1D3E-407E-A683-4B73CAEBD62A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9AF25-5DFD-4308-A7A8-26A4BB60D665}" type="datetimeFigureOut">
              <a:rPr lang="bg-BG"/>
              <a:pPr>
                <a:defRPr/>
              </a:pPr>
              <a:t>18.9.2016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6850D-555A-432A-A6EB-D5806663117A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AA93C-0813-4161-88CA-02C8BCDFFDDB}" type="datetimeFigureOut">
              <a:rPr lang="bg-BG"/>
              <a:pPr>
                <a:defRPr/>
              </a:pPr>
              <a:t>18.9.2016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E9E5D-7C0C-459C-ACCD-00402D60328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bg-BG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5D7FA0-9138-4EA2-8ECC-447823D99328}" type="datetimeFigureOut">
              <a:rPr lang="bg-BG"/>
              <a:pPr>
                <a:defRPr/>
              </a:pPr>
              <a:t>18.9.2016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B2796F-C4BE-49DD-9E60-B6EAE3DB1B06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5.pn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8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http://erasmus-plus.ro/wp-content/uploads/2013/11/erasmus+logo_m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13" y="0"/>
            <a:ext cx="20716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7" descr="http://www.ue-varna.bg/Uploads/AdminUploads/images/crchr-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42875"/>
            <a:ext cx="1571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AutoShape 9" descr="Резултат с изображение за bg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pic>
        <p:nvPicPr>
          <p:cNvPr id="2053" name="Picture 11" descr="http://www.crwflags.com/fotw/images/b/bg-stat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254750"/>
            <a:ext cx="1071563" cy="6032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54" name="AutoShape 13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sp>
        <p:nvSpPr>
          <p:cNvPr id="2055" name="AutoShape 15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sp>
        <p:nvSpPr>
          <p:cNvPr id="2056" name="AutoShape 17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sp>
        <p:nvSpPr>
          <p:cNvPr id="2057" name="AutoShape 19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pic>
        <p:nvPicPr>
          <p:cNvPr id="2058" name="Picture 21" descr="https://upload.wikimedia.org/wikipedia/commons/thumb/1/1b/Flag_of_Croatia.svg/1280px-Flag_of_Croatia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38" y="6257925"/>
            <a:ext cx="1000125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9" name="Picture 23" descr="http://wwp.greenwichmeantime.com/time-zone/europe/european-union/estonia/images/estonia-flag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38" y="6265863"/>
            <a:ext cx="1000125" cy="592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60" name="Picture 27" descr="http://niemiecki-bielsko.pl/wp-content/uploads/2014/07/DH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8" y="6257925"/>
            <a:ext cx="1000125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61" name="AutoShape 29" descr="https://upload.wikimedia.org/wikipedia/en/0/03/Flag_of_Ital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sp>
        <p:nvSpPr>
          <p:cNvPr id="2062" name="AutoShape 31" descr="https://upload.wikimedia.org/wikipedia/en/0/03/Flag_of_Ital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sp>
        <p:nvSpPr>
          <p:cNvPr id="2063" name="AutoShape 33" descr="https://upload.wikimedia.org/wikipedia/en/0/03/Flag_of_Ital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pic>
        <p:nvPicPr>
          <p:cNvPr id="2064" name="Picture 35" descr="http://kids.nationalgeographic.com/content/dam/kids/photos/Countries/H-P/italy-flag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6257925"/>
            <a:ext cx="1000125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65" name="Picture 37" descr="http://www.mapsofworld.com/images/world-countries-flags/lithuania-flag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86438" y="6265863"/>
            <a:ext cx="1000125" cy="592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66" name="Picture 39" descr="https://upload.wikimedia.org/wikipedia/commons/thumb/5/5c/Flag_of_Portugal.svg/2000px-Flag_of_Portugal.svg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29438" y="6265863"/>
            <a:ext cx="1071562" cy="592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67" name="Picture 41" descr="http://www.crwflags.com/fotw/images/e/es-1936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143875" y="6245225"/>
            <a:ext cx="1000125" cy="612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68" name="TextBox 23"/>
          <p:cNvSpPr txBox="1">
            <a:spLocks noChangeArrowheads="1"/>
          </p:cNvSpPr>
          <p:nvPr/>
        </p:nvSpPr>
        <p:spPr bwMode="auto">
          <a:xfrm>
            <a:off x="1643063" y="0"/>
            <a:ext cx="56435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g-BG">
                <a:solidFill>
                  <a:srgbClr val="003399"/>
                </a:solidFill>
              </a:rPr>
              <a:t>№</a:t>
            </a:r>
            <a:r>
              <a:rPr lang="ru-RU">
                <a:solidFill>
                  <a:srgbClr val="003399"/>
                </a:solidFill>
              </a:rPr>
              <a:t>2015-1-</a:t>
            </a:r>
            <a:r>
              <a:rPr lang="en-US">
                <a:solidFill>
                  <a:srgbClr val="003399"/>
                </a:solidFill>
              </a:rPr>
              <a:t>BG01-KA201-014198</a:t>
            </a:r>
          </a:p>
          <a:p>
            <a:pPr algn="ctr"/>
            <a:r>
              <a:rPr lang="en-US">
                <a:solidFill>
                  <a:srgbClr val="C00000"/>
                </a:solidFill>
              </a:rPr>
              <a:t>Active, Attractive And Interactive eU Mathematics</a:t>
            </a:r>
          </a:p>
          <a:p>
            <a:pPr algn="ctr"/>
            <a:endParaRPr lang="bg-BG">
              <a:latin typeface="Calibri" pitchFamily="34" charset="0"/>
            </a:endParaRPr>
          </a:p>
        </p:txBody>
      </p:sp>
      <p:sp>
        <p:nvSpPr>
          <p:cNvPr id="2069" name="TekstniOkvir 22"/>
          <p:cNvSpPr txBox="1">
            <a:spLocks noChangeArrowheads="1"/>
          </p:cNvSpPr>
          <p:nvPr/>
        </p:nvSpPr>
        <p:spPr bwMode="auto">
          <a:xfrm>
            <a:off x="684213" y="981075"/>
            <a:ext cx="7127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/>
              <a:t>1. </a:t>
            </a:r>
            <a:r>
              <a:rPr lang="en-US">
                <a:solidFill>
                  <a:srgbClr val="FF0000"/>
                </a:solidFill>
              </a:rPr>
              <a:t>World Mathematics Day in all partner schools</a:t>
            </a:r>
            <a:endParaRPr lang="hr-HR">
              <a:solidFill>
                <a:srgbClr val="FF0000"/>
              </a:solidFill>
            </a:endParaRPr>
          </a:p>
          <a:p>
            <a:r>
              <a:rPr lang="hr-HR"/>
              <a:t>7.3.2016.-14.3.2016. </a:t>
            </a:r>
          </a:p>
          <a:p>
            <a:endParaRPr lang="hr-HR"/>
          </a:p>
          <a:p>
            <a:endParaRPr lang="hr-HR"/>
          </a:p>
        </p:txBody>
      </p:sp>
      <p:pic>
        <p:nvPicPr>
          <p:cNvPr id="2070" name="Slika 24" descr="IMG_2001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79388" y="1773238"/>
            <a:ext cx="2430462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Slika 25" descr="WP_20160308_004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859338" y="4005263"/>
            <a:ext cx="341788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2" name="Slika 27" descr="WP_20160311_001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932363" y="1557338"/>
            <a:ext cx="4011612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3" name="Slika 29" descr="WP_20160309_007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843213" y="2133600"/>
            <a:ext cx="2087562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0313" y="3213100"/>
            <a:ext cx="4103687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5" descr="http://erasmus-plus.ro/wp-content/uploads/2013/11/erasmus+logo_m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13" y="0"/>
            <a:ext cx="20716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7" descr="http://www.ue-varna.bg/Uploads/AdminUploads/images/crchr-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142875"/>
            <a:ext cx="1571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AutoShape 9" descr="Резултат с изображение за bg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pic>
        <p:nvPicPr>
          <p:cNvPr id="3078" name="Picture 11" descr="http://www.crwflags.com/fotw/images/b/bg-state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254750"/>
            <a:ext cx="1071563" cy="6032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9" name="AutoShape 13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sp>
        <p:nvSpPr>
          <p:cNvPr id="3080" name="AutoShape 15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sp>
        <p:nvSpPr>
          <p:cNvPr id="3081" name="AutoShape 17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sp>
        <p:nvSpPr>
          <p:cNvPr id="3082" name="AutoShape 19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pic>
        <p:nvPicPr>
          <p:cNvPr id="3083" name="Picture 21" descr="https://upload.wikimedia.org/wikipedia/commons/thumb/1/1b/Flag_of_Croatia.svg/1280px-Flag_of_Croatia.sv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38" y="6257925"/>
            <a:ext cx="1000125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84" name="Picture 23" descr="http://wwp.greenwichmeantime.com/time-zone/europe/european-union/estonia/images/estonia-flag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38" y="6265863"/>
            <a:ext cx="1000125" cy="592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85" name="Picture 27" descr="http://niemiecki-bielsko.pl/wp-content/uploads/2014/07/DH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8" y="6257925"/>
            <a:ext cx="1000125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86" name="AutoShape 29" descr="https://upload.wikimedia.org/wikipedia/en/0/03/Flag_of_Ital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sp>
        <p:nvSpPr>
          <p:cNvPr id="3087" name="AutoShape 31" descr="https://upload.wikimedia.org/wikipedia/en/0/03/Flag_of_Ital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sp>
        <p:nvSpPr>
          <p:cNvPr id="3088" name="AutoShape 33" descr="https://upload.wikimedia.org/wikipedia/en/0/03/Flag_of_Ital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pic>
        <p:nvPicPr>
          <p:cNvPr id="3089" name="Picture 35" descr="http://kids.nationalgeographic.com/content/dam/kids/photos/Countries/H-P/italy-flag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3438" y="6257925"/>
            <a:ext cx="1000125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90" name="Picture 37" descr="http://www.mapsofworld.com/images/world-countries-flags/lithuania-flag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86438" y="6265863"/>
            <a:ext cx="1000125" cy="592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91" name="Picture 39" descr="https://upload.wikimedia.org/wikipedia/commons/thumb/5/5c/Flag_of_Portugal.svg/2000px-Flag_of_Portugal.svg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929438" y="6265863"/>
            <a:ext cx="1071562" cy="592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92" name="Picture 41" descr="http://www.crwflags.com/fotw/images/e/es-1936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143875" y="6245225"/>
            <a:ext cx="1000125" cy="612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93" name="TextBox 23"/>
          <p:cNvSpPr txBox="1">
            <a:spLocks noChangeArrowheads="1"/>
          </p:cNvSpPr>
          <p:nvPr/>
        </p:nvSpPr>
        <p:spPr bwMode="auto">
          <a:xfrm>
            <a:off x="1643063" y="0"/>
            <a:ext cx="56435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g-BG">
                <a:solidFill>
                  <a:srgbClr val="003399"/>
                </a:solidFill>
              </a:rPr>
              <a:t>№</a:t>
            </a:r>
            <a:r>
              <a:rPr lang="ru-RU">
                <a:solidFill>
                  <a:srgbClr val="003399"/>
                </a:solidFill>
              </a:rPr>
              <a:t>2015-1-</a:t>
            </a:r>
            <a:r>
              <a:rPr lang="en-US">
                <a:solidFill>
                  <a:srgbClr val="003399"/>
                </a:solidFill>
              </a:rPr>
              <a:t>BG01-KA201-014198</a:t>
            </a:r>
          </a:p>
          <a:p>
            <a:pPr algn="ctr"/>
            <a:r>
              <a:rPr lang="en-US">
                <a:solidFill>
                  <a:srgbClr val="C00000"/>
                </a:solidFill>
              </a:rPr>
              <a:t>Active, Attractive And Interactive eU Mathematics</a:t>
            </a:r>
          </a:p>
          <a:p>
            <a:pPr algn="ctr"/>
            <a:endParaRPr lang="bg-BG">
              <a:latin typeface="Calibri" pitchFamily="34" charset="0"/>
            </a:endParaRPr>
          </a:p>
        </p:txBody>
      </p:sp>
      <p:sp>
        <p:nvSpPr>
          <p:cNvPr id="3094" name="TekstniOkvir 22"/>
          <p:cNvSpPr txBox="1">
            <a:spLocks noChangeArrowheads="1"/>
          </p:cNvSpPr>
          <p:nvPr/>
        </p:nvSpPr>
        <p:spPr bwMode="auto">
          <a:xfrm>
            <a:off x="684213" y="981075"/>
            <a:ext cx="71278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/>
              <a:t>2. </a:t>
            </a:r>
            <a:r>
              <a:rPr lang="en-US">
                <a:solidFill>
                  <a:srgbClr val="FF0000"/>
                </a:solidFill>
              </a:rPr>
              <a:t>Students` activities</a:t>
            </a:r>
            <a:endParaRPr lang="hr-HR">
              <a:solidFill>
                <a:srgbClr val="FF0000"/>
              </a:solidFill>
            </a:endParaRPr>
          </a:p>
          <a:p>
            <a:r>
              <a:rPr lang="hr-HR"/>
              <a:t>Competetion on 14.3.2016.  in Kahoot</a:t>
            </a:r>
          </a:p>
          <a:p>
            <a:endParaRPr lang="hr-HR"/>
          </a:p>
          <a:p>
            <a:endParaRPr lang="hr-HR"/>
          </a:p>
          <a:p>
            <a:endParaRPr lang="hr-HR"/>
          </a:p>
        </p:txBody>
      </p:sp>
      <p:pic>
        <p:nvPicPr>
          <p:cNvPr id="3095" name="Slika 23" descr="IMG_2161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76825" y="860425"/>
            <a:ext cx="25908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Slika 24" descr="IMG_2162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056438" y="1844675"/>
            <a:ext cx="2087562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Slika 25" descr="IMG_2166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411413" y="1628775"/>
            <a:ext cx="28448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8" name="TekstniOkvir 26"/>
          <p:cNvSpPr txBox="1">
            <a:spLocks noChangeArrowheads="1"/>
          </p:cNvSpPr>
          <p:nvPr/>
        </p:nvSpPr>
        <p:spPr bwMode="auto">
          <a:xfrm>
            <a:off x="179388" y="4797425"/>
            <a:ext cx="66960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/>
              <a:t>-competetion in decimals of PI-student from third grade (17 years) Ivona Ćuma won the competetion knowing 64 corect decimlas (don’t have a picture)</a:t>
            </a:r>
          </a:p>
          <a:p>
            <a:r>
              <a:rPr lang="hr-HR"/>
              <a:t>-students on Twinspace</a:t>
            </a:r>
          </a:p>
          <a:p>
            <a:endParaRPr lang="hr-HR"/>
          </a:p>
        </p:txBody>
      </p:sp>
      <p:pic>
        <p:nvPicPr>
          <p:cNvPr id="3099" name="Picture 4" descr="https://scontent-vie1-1.xx.fbcdn.net/hphotos-xfa1/v/t34.0-12/12803993_1081950965160114_1017157415_n.jpg?oh=b0ffd7ed08bc4c37844c7608a9eafe87&amp;oe=5706EDE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825" y="2205038"/>
            <a:ext cx="1458913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0" name="TekstniOkvir 28"/>
          <p:cNvSpPr txBox="1">
            <a:spLocks noChangeArrowheads="1"/>
          </p:cNvSpPr>
          <p:nvPr/>
        </p:nvSpPr>
        <p:spPr bwMode="auto">
          <a:xfrm>
            <a:off x="1835150" y="3573463"/>
            <a:ext cx="1873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solidFill>
                  <a:srgbClr val="00B050"/>
                </a:solidFill>
              </a:rPr>
              <a:t>Awarding the best student in Kahoot competetion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http://erasmus-plus.ro/wp-content/uploads/2013/11/erasmus+logo_m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13" y="0"/>
            <a:ext cx="20716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7" descr="http://www.ue-varna.bg/Uploads/AdminUploads/images/crchr-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42875"/>
            <a:ext cx="1571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AutoShape 9" descr="Резултат с изображение за bg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pic>
        <p:nvPicPr>
          <p:cNvPr id="4101" name="Picture 11" descr="http://www.crwflags.com/fotw/images/b/bg-stat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254750"/>
            <a:ext cx="1071563" cy="6032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02" name="AutoShape 13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sp>
        <p:nvSpPr>
          <p:cNvPr id="4103" name="AutoShape 15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sp>
        <p:nvSpPr>
          <p:cNvPr id="4104" name="AutoShape 17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sp>
        <p:nvSpPr>
          <p:cNvPr id="4105" name="AutoShape 19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pic>
        <p:nvPicPr>
          <p:cNvPr id="4106" name="Picture 21" descr="https://upload.wikimedia.org/wikipedia/commons/thumb/1/1b/Flag_of_Croatia.svg/1280px-Flag_of_Croatia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38" y="6257925"/>
            <a:ext cx="1000125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07" name="Picture 23" descr="http://wwp.greenwichmeantime.com/time-zone/europe/european-union/estonia/images/estonia-flag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38" y="6265863"/>
            <a:ext cx="1000125" cy="592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08" name="Picture 27" descr="http://niemiecki-bielsko.pl/wp-content/uploads/2014/07/DH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8" y="6257925"/>
            <a:ext cx="1000125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09" name="AutoShape 29" descr="https://upload.wikimedia.org/wikipedia/en/0/03/Flag_of_Ital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sp>
        <p:nvSpPr>
          <p:cNvPr id="4110" name="AutoShape 31" descr="https://upload.wikimedia.org/wikipedia/en/0/03/Flag_of_Ital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sp>
        <p:nvSpPr>
          <p:cNvPr id="4111" name="AutoShape 33" descr="https://upload.wikimedia.org/wikipedia/en/0/03/Flag_of_Ital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pic>
        <p:nvPicPr>
          <p:cNvPr id="4112" name="Picture 35" descr="http://kids.nationalgeographic.com/content/dam/kids/photos/Countries/H-P/italy-flag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6257925"/>
            <a:ext cx="1000125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13" name="Picture 37" descr="http://www.mapsofworld.com/images/world-countries-flags/lithuania-flag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86438" y="6265863"/>
            <a:ext cx="1000125" cy="592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14" name="Picture 39" descr="https://upload.wikimedia.org/wikipedia/commons/thumb/5/5c/Flag_of_Portugal.svg/2000px-Flag_of_Portugal.svg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29438" y="6265863"/>
            <a:ext cx="1071562" cy="592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15" name="Picture 41" descr="http://www.crwflags.com/fotw/images/e/es-1936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143875" y="6245225"/>
            <a:ext cx="1000125" cy="612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16" name="TextBox 23"/>
          <p:cNvSpPr txBox="1">
            <a:spLocks noChangeArrowheads="1"/>
          </p:cNvSpPr>
          <p:nvPr/>
        </p:nvSpPr>
        <p:spPr bwMode="auto">
          <a:xfrm>
            <a:off x="1643063" y="0"/>
            <a:ext cx="56435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g-BG">
                <a:solidFill>
                  <a:srgbClr val="003399"/>
                </a:solidFill>
              </a:rPr>
              <a:t>№</a:t>
            </a:r>
            <a:r>
              <a:rPr lang="ru-RU">
                <a:solidFill>
                  <a:srgbClr val="003399"/>
                </a:solidFill>
              </a:rPr>
              <a:t>2015-1-</a:t>
            </a:r>
            <a:r>
              <a:rPr lang="en-US">
                <a:solidFill>
                  <a:srgbClr val="003399"/>
                </a:solidFill>
              </a:rPr>
              <a:t>BG01-KA201-014198</a:t>
            </a:r>
          </a:p>
          <a:p>
            <a:pPr algn="ctr"/>
            <a:r>
              <a:rPr lang="en-US">
                <a:solidFill>
                  <a:srgbClr val="C00000"/>
                </a:solidFill>
              </a:rPr>
              <a:t>Active, Attractive And Interactive eU Mathematics</a:t>
            </a:r>
          </a:p>
          <a:p>
            <a:pPr algn="ctr"/>
            <a:endParaRPr lang="bg-BG">
              <a:latin typeface="Calibri" pitchFamily="34" charset="0"/>
            </a:endParaRPr>
          </a:p>
        </p:txBody>
      </p:sp>
      <p:sp>
        <p:nvSpPr>
          <p:cNvPr id="4117" name="TekstniOkvir 22"/>
          <p:cNvSpPr txBox="1">
            <a:spLocks noChangeArrowheads="1"/>
          </p:cNvSpPr>
          <p:nvPr/>
        </p:nvSpPr>
        <p:spPr bwMode="auto">
          <a:xfrm>
            <a:off x="684213" y="981075"/>
            <a:ext cx="7127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/>
              <a:t>3. </a:t>
            </a:r>
            <a:r>
              <a:rPr lang="en-US">
                <a:solidFill>
                  <a:srgbClr val="FF0000"/>
                </a:solidFill>
              </a:rPr>
              <a:t>Media communication, press releases, articles</a:t>
            </a:r>
            <a:endParaRPr lang="hr-HR">
              <a:solidFill>
                <a:srgbClr val="FF0000"/>
              </a:solidFill>
            </a:endParaRPr>
          </a:p>
          <a:p>
            <a:r>
              <a:rPr lang="en-US"/>
              <a:t>Project`s web presence through social networks and on-line media</a:t>
            </a:r>
            <a:endParaRPr lang="hr-HR"/>
          </a:p>
          <a:p>
            <a:r>
              <a:rPr lang="hr-HR"/>
              <a:t>-on school web site </a:t>
            </a:r>
          </a:p>
          <a:p>
            <a:endParaRPr lang="hr-HR"/>
          </a:p>
        </p:txBody>
      </p:sp>
      <p:pic>
        <p:nvPicPr>
          <p:cNvPr id="4118" name="Picture 2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763713" y="2133600"/>
            <a:ext cx="4464050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http://erasmus-plus.ro/wp-content/uploads/2013/11/erasmus+logo_m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13" y="0"/>
            <a:ext cx="20716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7" descr="http://www.ue-varna.bg/Uploads/AdminUploads/images/crchr-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42875"/>
            <a:ext cx="1571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AutoShape 9" descr="Резултат с изображение за bg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pic>
        <p:nvPicPr>
          <p:cNvPr id="5125" name="Picture 11" descr="http://www.crwflags.com/fotw/images/b/bg-stat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254750"/>
            <a:ext cx="1071563" cy="6032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6" name="AutoShape 13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sp>
        <p:nvSpPr>
          <p:cNvPr id="5127" name="AutoShape 15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sp>
        <p:nvSpPr>
          <p:cNvPr id="5128" name="AutoShape 17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sp>
        <p:nvSpPr>
          <p:cNvPr id="5129" name="AutoShape 19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pic>
        <p:nvPicPr>
          <p:cNvPr id="5130" name="Picture 21" descr="https://upload.wikimedia.org/wikipedia/commons/thumb/1/1b/Flag_of_Croatia.svg/1280px-Flag_of_Croatia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38" y="6257925"/>
            <a:ext cx="1000125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31" name="Picture 23" descr="http://wwp.greenwichmeantime.com/time-zone/europe/european-union/estonia/images/estonia-flag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38" y="6265863"/>
            <a:ext cx="1000125" cy="592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32" name="Picture 27" descr="http://niemiecki-bielsko.pl/wp-content/uploads/2014/07/DH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8" y="6257925"/>
            <a:ext cx="1000125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33" name="AutoShape 29" descr="https://upload.wikimedia.org/wikipedia/en/0/03/Flag_of_Ital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sp>
        <p:nvSpPr>
          <p:cNvPr id="5134" name="AutoShape 31" descr="https://upload.wikimedia.org/wikipedia/en/0/03/Flag_of_Ital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sp>
        <p:nvSpPr>
          <p:cNvPr id="5135" name="AutoShape 33" descr="https://upload.wikimedia.org/wikipedia/en/0/03/Flag_of_Ital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pic>
        <p:nvPicPr>
          <p:cNvPr id="5136" name="Picture 35" descr="http://kids.nationalgeographic.com/content/dam/kids/photos/Countries/H-P/italy-flag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6257925"/>
            <a:ext cx="1000125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37" name="Picture 37" descr="http://www.mapsofworld.com/images/world-countries-flags/lithuania-flag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86438" y="6265863"/>
            <a:ext cx="1000125" cy="592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38" name="Picture 39" descr="https://upload.wikimedia.org/wikipedia/commons/thumb/5/5c/Flag_of_Portugal.svg/2000px-Flag_of_Portugal.svg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29438" y="6265863"/>
            <a:ext cx="1071562" cy="592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39" name="Picture 41" descr="http://www.crwflags.com/fotw/images/e/es-1936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143875" y="6245225"/>
            <a:ext cx="1000125" cy="612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40" name="TextBox 23"/>
          <p:cNvSpPr txBox="1">
            <a:spLocks noChangeArrowheads="1"/>
          </p:cNvSpPr>
          <p:nvPr/>
        </p:nvSpPr>
        <p:spPr bwMode="auto">
          <a:xfrm>
            <a:off x="1643063" y="0"/>
            <a:ext cx="56435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g-BG">
                <a:solidFill>
                  <a:srgbClr val="003399"/>
                </a:solidFill>
              </a:rPr>
              <a:t>№</a:t>
            </a:r>
            <a:r>
              <a:rPr lang="ru-RU">
                <a:solidFill>
                  <a:srgbClr val="003399"/>
                </a:solidFill>
              </a:rPr>
              <a:t>2015-1-</a:t>
            </a:r>
            <a:r>
              <a:rPr lang="en-US">
                <a:solidFill>
                  <a:srgbClr val="003399"/>
                </a:solidFill>
              </a:rPr>
              <a:t>BG01-KA201-014198</a:t>
            </a:r>
          </a:p>
          <a:p>
            <a:pPr algn="ctr"/>
            <a:r>
              <a:rPr lang="en-US">
                <a:solidFill>
                  <a:srgbClr val="C00000"/>
                </a:solidFill>
              </a:rPr>
              <a:t>Active, Attractive And Interactive eU Mathematics</a:t>
            </a:r>
          </a:p>
          <a:p>
            <a:pPr algn="ctr"/>
            <a:endParaRPr lang="bg-BG">
              <a:latin typeface="Calibri" pitchFamily="34" charset="0"/>
            </a:endParaRPr>
          </a:p>
        </p:txBody>
      </p:sp>
      <p:sp>
        <p:nvSpPr>
          <p:cNvPr id="5141" name="TekstniOkvir 22"/>
          <p:cNvSpPr txBox="1">
            <a:spLocks noChangeArrowheads="1"/>
          </p:cNvSpPr>
          <p:nvPr/>
        </p:nvSpPr>
        <p:spPr bwMode="auto">
          <a:xfrm>
            <a:off x="684213" y="981075"/>
            <a:ext cx="71278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/>
              <a:t>4. </a:t>
            </a:r>
            <a:r>
              <a:rPr lang="en-US">
                <a:solidFill>
                  <a:srgbClr val="FF0000"/>
                </a:solidFill>
              </a:rPr>
              <a:t>Project`s web presence through social networks and on-line media</a:t>
            </a:r>
            <a:endParaRPr lang="hr-HR">
              <a:solidFill>
                <a:srgbClr val="FF0000"/>
              </a:solidFill>
            </a:endParaRPr>
          </a:p>
          <a:p>
            <a:r>
              <a:rPr lang="hr-HR"/>
              <a:t>-creating slideshows for You Tube</a:t>
            </a:r>
          </a:p>
          <a:p>
            <a:r>
              <a:rPr lang="hr-HR"/>
              <a:t>-maintaining You Tube channel</a:t>
            </a:r>
          </a:p>
          <a:p>
            <a:r>
              <a:rPr lang="hr-HR"/>
              <a:t>-creating videos for moodle platform (curriculas and presentations)</a:t>
            </a:r>
          </a:p>
          <a:p>
            <a:endParaRPr lang="hr-HR"/>
          </a:p>
          <a:p>
            <a:endParaRPr lang="hr-HR"/>
          </a:p>
          <a:p>
            <a:endParaRPr lang="hr-HR"/>
          </a:p>
        </p:txBody>
      </p:sp>
      <p:pic>
        <p:nvPicPr>
          <p:cNvPr id="5142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484438" y="2565400"/>
            <a:ext cx="4535487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http://erasmus-plus.ro/wp-content/uploads/2013/11/erasmus+logo_m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13" y="0"/>
            <a:ext cx="20716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7" descr="http://www.ue-varna.bg/Uploads/AdminUploads/images/crchr-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42875"/>
            <a:ext cx="1571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AutoShape 9" descr="Резултат с изображение за bg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pic>
        <p:nvPicPr>
          <p:cNvPr id="6149" name="Picture 11" descr="http://www.crwflags.com/fotw/images/b/bg-stat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254750"/>
            <a:ext cx="1071563" cy="6032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50" name="AutoShape 13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sp>
        <p:nvSpPr>
          <p:cNvPr id="6151" name="AutoShape 15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sp>
        <p:nvSpPr>
          <p:cNvPr id="6152" name="AutoShape 17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sp>
        <p:nvSpPr>
          <p:cNvPr id="6153" name="AutoShape 19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pic>
        <p:nvPicPr>
          <p:cNvPr id="6154" name="Picture 21" descr="https://upload.wikimedia.org/wikipedia/commons/thumb/1/1b/Flag_of_Croatia.svg/1280px-Flag_of_Croatia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38" y="6257925"/>
            <a:ext cx="1000125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5" name="Picture 23" descr="http://wwp.greenwichmeantime.com/time-zone/europe/european-union/estonia/images/estonia-flag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38" y="6265863"/>
            <a:ext cx="1000125" cy="592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6" name="Picture 27" descr="http://niemiecki-bielsko.pl/wp-content/uploads/2014/07/DH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8" y="6257925"/>
            <a:ext cx="1000125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57" name="AutoShape 29" descr="https://upload.wikimedia.org/wikipedia/en/0/03/Flag_of_Ital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sp>
        <p:nvSpPr>
          <p:cNvPr id="6158" name="AutoShape 31" descr="https://upload.wikimedia.org/wikipedia/en/0/03/Flag_of_Ital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sp>
        <p:nvSpPr>
          <p:cNvPr id="6159" name="AutoShape 33" descr="https://upload.wikimedia.org/wikipedia/en/0/03/Flag_of_Ital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pic>
        <p:nvPicPr>
          <p:cNvPr id="6160" name="Picture 35" descr="http://kids.nationalgeographic.com/content/dam/kids/photos/Countries/H-P/italy-flag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6257925"/>
            <a:ext cx="1000125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61" name="Picture 37" descr="http://www.mapsofworld.com/images/world-countries-flags/lithuania-flag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86438" y="6265863"/>
            <a:ext cx="1000125" cy="592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62" name="Picture 39" descr="https://upload.wikimedia.org/wikipedia/commons/thumb/5/5c/Flag_of_Portugal.svg/2000px-Flag_of_Portugal.svg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29438" y="6265863"/>
            <a:ext cx="1071562" cy="592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63" name="Picture 41" descr="http://www.crwflags.com/fotw/images/e/es-1936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143875" y="6245225"/>
            <a:ext cx="1000125" cy="612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64" name="TextBox 23"/>
          <p:cNvSpPr txBox="1">
            <a:spLocks noChangeArrowheads="1"/>
          </p:cNvSpPr>
          <p:nvPr/>
        </p:nvSpPr>
        <p:spPr bwMode="auto">
          <a:xfrm>
            <a:off x="1643063" y="0"/>
            <a:ext cx="56435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g-BG">
                <a:solidFill>
                  <a:srgbClr val="003399"/>
                </a:solidFill>
              </a:rPr>
              <a:t>№</a:t>
            </a:r>
            <a:r>
              <a:rPr lang="ru-RU">
                <a:solidFill>
                  <a:srgbClr val="003399"/>
                </a:solidFill>
              </a:rPr>
              <a:t>2015-1-</a:t>
            </a:r>
            <a:r>
              <a:rPr lang="en-US">
                <a:solidFill>
                  <a:srgbClr val="003399"/>
                </a:solidFill>
              </a:rPr>
              <a:t>BG01-KA201-014198</a:t>
            </a:r>
          </a:p>
          <a:p>
            <a:pPr algn="ctr"/>
            <a:r>
              <a:rPr lang="en-US">
                <a:solidFill>
                  <a:srgbClr val="C00000"/>
                </a:solidFill>
              </a:rPr>
              <a:t>Active, Attractive And Interactive eU Mathematics</a:t>
            </a:r>
          </a:p>
          <a:p>
            <a:pPr algn="ctr"/>
            <a:endParaRPr lang="bg-BG">
              <a:latin typeface="Calibri" pitchFamily="34" charset="0"/>
            </a:endParaRPr>
          </a:p>
        </p:txBody>
      </p:sp>
      <p:sp>
        <p:nvSpPr>
          <p:cNvPr id="6165" name="TekstniOkvir 22"/>
          <p:cNvSpPr txBox="1">
            <a:spLocks noChangeArrowheads="1"/>
          </p:cNvSpPr>
          <p:nvPr/>
        </p:nvSpPr>
        <p:spPr bwMode="auto">
          <a:xfrm>
            <a:off x="684213" y="981075"/>
            <a:ext cx="71278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/>
              <a:t>5. </a:t>
            </a:r>
            <a:r>
              <a:rPr lang="hr-HR">
                <a:solidFill>
                  <a:srgbClr val="FF0000"/>
                </a:solidFill>
              </a:rPr>
              <a:t>Lesson plans</a:t>
            </a:r>
          </a:p>
          <a:p>
            <a:r>
              <a:rPr lang="hr-HR"/>
              <a:t>-meeting of teachers-reasearchers about lesson plans (who is doing what type of a lesson) </a:t>
            </a:r>
          </a:p>
          <a:p>
            <a:endParaRPr lang="hr-HR"/>
          </a:p>
          <a:p>
            <a:endParaRPr lang="hr-HR"/>
          </a:p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190</Words>
  <Application>Microsoft Office PowerPoint</Application>
  <PresentationFormat>On-screen Show (4:3)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КД2: Сътрудничество за иновации и обмен  на добри практики Стратегическо партньорство в сферата  на училищното образование Проект №2015-1-BG01-KA201-014198 Active, Attractive And Interactive eU Mathematics “Активна, атрактивна и интерактивна европейска е-математика” 2015-2017 г.</dc:title>
  <dc:creator>User</dc:creator>
  <cp:lastModifiedBy>User</cp:lastModifiedBy>
  <cp:revision>18</cp:revision>
  <dcterms:created xsi:type="dcterms:W3CDTF">2015-11-26T18:13:04Z</dcterms:created>
  <dcterms:modified xsi:type="dcterms:W3CDTF">2016-09-18T16:42:15Z</dcterms:modified>
</cp:coreProperties>
</file>